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983" r:id="rId2"/>
    <p:sldId id="984" r:id="rId3"/>
    <p:sldId id="1035" r:id="rId4"/>
    <p:sldId id="1036" r:id="rId5"/>
    <p:sldId id="1037" r:id="rId6"/>
    <p:sldId id="1038" r:id="rId7"/>
    <p:sldId id="1039" r:id="rId8"/>
    <p:sldId id="1040" r:id="rId9"/>
    <p:sldId id="1041" r:id="rId10"/>
    <p:sldId id="1042" r:id="rId11"/>
    <p:sldId id="1043" r:id="rId12"/>
    <p:sldId id="1068" r:id="rId13"/>
    <p:sldId id="1046" r:id="rId14"/>
    <p:sldId id="1047" r:id="rId15"/>
    <p:sldId id="1048" r:id="rId16"/>
    <p:sldId id="1049" r:id="rId17"/>
    <p:sldId id="1061" r:id="rId18"/>
    <p:sldId id="1051" r:id="rId19"/>
    <p:sldId id="1052" r:id="rId20"/>
    <p:sldId id="1053" r:id="rId21"/>
    <p:sldId id="1054" r:id="rId22"/>
    <p:sldId id="1067" r:id="rId23"/>
    <p:sldId id="1055" r:id="rId24"/>
    <p:sldId id="1056" r:id="rId25"/>
    <p:sldId id="1057" r:id="rId26"/>
    <p:sldId id="1066" r:id="rId27"/>
    <p:sldId id="1063" r:id="rId28"/>
    <p:sldId id="1060" r:id="rId29"/>
    <p:sldId id="1002" r:id="rId30"/>
  </p:sldIdLst>
  <p:sldSz cx="9144000" cy="5143500" type="screen16x9"/>
  <p:notesSz cx="9928225" cy="6797675"/>
  <p:custDataLst>
    <p:tags r:id="rId33"/>
  </p:custDataLst>
  <p:defaultTextStyle>
    <a:defPPr>
      <a:defRPr lang="zh-CN"/>
    </a:defPPr>
    <a:lvl1pPr marL="0" algn="l" defTabSz="913130" rtl="0" eaLnBrk="1" latinLnBrk="0" hangingPunct="1">
      <a:defRPr sz="1800" kern="1200">
        <a:solidFill>
          <a:schemeClr val="tx1"/>
        </a:solidFill>
        <a:latin typeface="+mn-lt"/>
        <a:ea typeface="+mn-ea"/>
        <a:cs typeface="+mn-cs"/>
      </a:defRPr>
    </a:lvl1pPr>
    <a:lvl2pPr marL="457200" algn="l" defTabSz="913130" rtl="0" eaLnBrk="1" latinLnBrk="0" hangingPunct="1">
      <a:defRPr sz="1800" kern="1200">
        <a:solidFill>
          <a:schemeClr val="tx1"/>
        </a:solidFill>
        <a:latin typeface="+mn-lt"/>
        <a:ea typeface="+mn-ea"/>
        <a:cs typeface="+mn-cs"/>
      </a:defRPr>
    </a:lvl2pPr>
    <a:lvl3pPr marL="914400" algn="l" defTabSz="913130" rtl="0" eaLnBrk="1" latinLnBrk="0" hangingPunct="1">
      <a:defRPr sz="1800" kern="1200">
        <a:solidFill>
          <a:schemeClr val="tx1"/>
        </a:solidFill>
        <a:latin typeface="+mn-lt"/>
        <a:ea typeface="+mn-ea"/>
        <a:cs typeface="+mn-cs"/>
      </a:defRPr>
    </a:lvl3pPr>
    <a:lvl4pPr marL="1371600" algn="l" defTabSz="913130" rtl="0" eaLnBrk="1" latinLnBrk="0" hangingPunct="1">
      <a:defRPr sz="1800" kern="1200">
        <a:solidFill>
          <a:schemeClr val="tx1"/>
        </a:solidFill>
        <a:latin typeface="+mn-lt"/>
        <a:ea typeface="+mn-ea"/>
        <a:cs typeface="+mn-cs"/>
      </a:defRPr>
    </a:lvl4pPr>
    <a:lvl5pPr marL="1828800" algn="l" defTabSz="913130" rtl="0" eaLnBrk="1" latinLnBrk="0" hangingPunct="1">
      <a:defRPr sz="1800" kern="1200">
        <a:solidFill>
          <a:schemeClr val="tx1"/>
        </a:solidFill>
        <a:latin typeface="+mn-lt"/>
        <a:ea typeface="+mn-ea"/>
        <a:cs typeface="+mn-cs"/>
      </a:defRPr>
    </a:lvl5pPr>
    <a:lvl6pPr marL="2286000" algn="l" defTabSz="913130" rtl="0" eaLnBrk="1" latinLnBrk="0" hangingPunct="1">
      <a:defRPr sz="1800" kern="1200">
        <a:solidFill>
          <a:schemeClr val="tx1"/>
        </a:solidFill>
        <a:latin typeface="+mn-lt"/>
        <a:ea typeface="+mn-ea"/>
        <a:cs typeface="+mn-cs"/>
      </a:defRPr>
    </a:lvl6pPr>
    <a:lvl7pPr marL="2742565" algn="l" defTabSz="913130" rtl="0" eaLnBrk="1" latinLnBrk="0" hangingPunct="1">
      <a:defRPr sz="1800" kern="1200">
        <a:solidFill>
          <a:schemeClr val="tx1"/>
        </a:solidFill>
        <a:latin typeface="+mn-lt"/>
        <a:ea typeface="+mn-ea"/>
        <a:cs typeface="+mn-cs"/>
      </a:defRPr>
    </a:lvl7pPr>
    <a:lvl8pPr marL="3199765" algn="l" defTabSz="913130" rtl="0" eaLnBrk="1" latinLnBrk="0" hangingPunct="1">
      <a:defRPr sz="1800" kern="1200">
        <a:solidFill>
          <a:schemeClr val="tx1"/>
        </a:solidFill>
        <a:latin typeface="+mn-lt"/>
        <a:ea typeface="+mn-ea"/>
        <a:cs typeface="+mn-cs"/>
      </a:defRPr>
    </a:lvl8pPr>
    <a:lvl9pPr marL="3656965" algn="l" defTabSz="913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4">
          <p15:clr>
            <a:srgbClr val="A4A3A4"/>
          </p15:clr>
        </p15:guide>
        <p15:guide id="2" pos="2642">
          <p15:clr>
            <a:srgbClr val="A4A3A4"/>
          </p15:clr>
        </p15:guide>
      </p15:sldGuideLst>
    </p:ext>
    <p:ext uri="{2D200454-40CA-4A62-9FC3-DE9A4176ACB9}">
      <p15:notesGuideLst xmlns:p15="http://schemas.microsoft.com/office/powerpoint/2012/main" xmlns="">
        <p15:guide id="1" orient="horz" pos="2146">
          <p15:clr>
            <a:srgbClr val="A4A3A4"/>
          </p15:clr>
        </p15:guide>
        <p15:guide id="2" pos="307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CD"/>
    <a:srgbClr val="C68F06"/>
    <a:srgbClr val="C00000"/>
    <a:srgbClr val="A40000"/>
    <a:srgbClr val="7F7F7F"/>
    <a:srgbClr val="404040"/>
    <a:srgbClr val="FD543D"/>
    <a:srgbClr val="E6E6E6"/>
    <a:srgbClr val="0075BF"/>
    <a:srgbClr val="03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0" autoAdjust="0"/>
    <p:restoredTop sz="89097" autoAdjust="0"/>
  </p:normalViewPr>
  <p:slideViewPr>
    <p:cSldViewPr>
      <p:cViewPr varScale="1">
        <p:scale>
          <a:sx n="130" d="100"/>
          <a:sy n="130" d="100"/>
        </p:scale>
        <p:origin x="-990" y="-96"/>
      </p:cViewPr>
      <p:guideLst>
        <p:guide orient="horz" pos="1624"/>
        <p:guide pos="2642"/>
      </p:guideLst>
    </p:cSldViewPr>
  </p:slideViewPr>
  <p:notesTextViewPr>
    <p:cViewPr>
      <p:scale>
        <a:sx n="150" d="100"/>
        <a:sy n="150" d="100"/>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146"/>
        <p:guide pos="307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10">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2DF5538-95D2-478A-BCB1-2FB4081348B2}" type="doc">
      <dgm:prSet loTypeId="urn:microsoft.com/office/officeart/2005/8/layout/bProcess3#5" loCatId="process" qsTypeId="urn:microsoft.com/office/officeart/2005/8/quickstyle/simple2#7" qsCatId="simple" csTypeId="urn:microsoft.com/office/officeart/2005/8/colors/accent1_1#10" csCatId="accent1" phldr="1"/>
      <dgm:spPr/>
      <dgm:t>
        <a:bodyPr/>
        <a:lstStyle/>
        <a:p>
          <a:endParaRPr lang="zh-CN" altLang="en-US"/>
        </a:p>
      </dgm:t>
    </dgm:pt>
    <dgm:pt modelId="{9EADA16C-FE39-4B0C-A75B-5115B5E9023C}">
      <dgm:prSet phldrT="[文本]" custT="1"/>
      <dgm:spPr>
        <a:ln w="28575">
          <a:solidFill>
            <a:srgbClr val="C00000"/>
          </a:solidFill>
        </a:ln>
      </dgm:spPr>
      <dgm:t>
        <a:bodyPr/>
        <a:lstStyle/>
        <a:p>
          <a:pPr>
            <a:spcBef>
              <a:spcPts val="0"/>
            </a:spcBef>
            <a:spcAft>
              <a:spcPts val="0"/>
            </a:spcAft>
          </a:pPr>
          <a:r>
            <a:rPr lang="zh-CN" altLang="en-US" sz="1800" b="1" kern="1200" dirty="0">
              <a:solidFill>
                <a:schemeClr val="tx1"/>
              </a:solidFill>
              <a:latin typeface="微软雅黑" panose="020B0503020204020204" pitchFamily="34" charset="-122"/>
              <a:ea typeface="微软雅黑" panose="020B0503020204020204" pitchFamily="34" charset="-122"/>
              <a:cs typeface="+mn-cs"/>
            </a:rPr>
            <a:t>评估现场环境做好自我防护</a:t>
          </a:r>
        </a:p>
      </dgm:t>
    </dgm:pt>
    <dgm:pt modelId="{17337C56-3432-415C-AA84-88CD8A18AC5E}" type="parTrans" cxnId="{9BCD1C31-8ACC-4ADC-A555-3650F5A2EC47}">
      <dgm:prSet/>
      <dgm:spPr/>
      <dgm:t>
        <a:bodyPr/>
        <a:lstStyle/>
        <a:p>
          <a:pPr>
            <a:spcBef>
              <a:spcPts val="0"/>
            </a:spcBef>
            <a:spcAft>
              <a:spcPts val="0"/>
            </a:spcAft>
          </a:pPr>
          <a:endParaRPr lang="zh-CN" altLang="en-US" b="1">
            <a:latin typeface="+mn-ea"/>
            <a:ea typeface="+mn-ea"/>
          </a:endParaRPr>
        </a:p>
      </dgm:t>
    </dgm:pt>
    <dgm:pt modelId="{FD58E8AB-1296-4988-BBA3-2573DBBED9F9}" type="sibTrans" cxnId="{9BCD1C31-8ACC-4ADC-A555-3650F5A2EC47}">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84517EC1-14D7-4146-9CFD-D0D793291512}">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判断意识</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检查呼吸</a:t>
          </a:r>
        </a:p>
      </dgm:t>
    </dgm:pt>
    <dgm:pt modelId="{A3D5AFAB-5D4E-4A87-972E-D1D11644EB6B}" type="parTrans" cxnId="{F7E51FF8-81AA-4941-A676-291B95CEE43E}">
      <dgm:prSet/>
      <dgm:spPr/>
      <dgm:t>
        <a:bodyPr/>
        <a:lstStyle/>
        <a:p>
          <a:pPr>
            <a:spcBef>
              <a:spcPts val="0"/>
            </a:spcBef>
            <a:spcAft>
              <a:spcPts val="0"/>
            </a:spcAft>
          </a:pPr>
          <a:endParaRPr lang="zh-CN" altLang="en-US" b="1">
            <a:latin typeface="+mn-ea"/>
            <a:ea typeface="+mn-ea"/>
          </a:endParaRPr>
        </a:p>
      </dgm:t>
    </dgm:pt>
    <dgm:pt modelId="{AABECD44-600A-4739-AC87-C97009F0EDE4}" type="sibTrans" cxnId="{F7E51FF8-81AA-4941-A676-291B95CEE43E}">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BD075F6C-157C-463E-92C8-6C92EAEA96D4}">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迅速呼救</a:t>
          </a:r>
        </a:p>
      </dgm:t>
    </dgm:pt>
    <dgm:pt modelId="{97474C9D-53C7-4FAC-AC27-A11BD06C35A8}" type="parTrans" cxnId="{967DC272-D016-4DB2-B54A-4FC6E6CFAF20}">
      <dgm:prSet/>
      <dgm:spPr/>
      <dgm:t>
        <a:bodyPr/>
        <a:lstStyle/>
        <a:p>
          <a:pPr>
            <a:spcBef>
              <a:spcPts val="0"/>
            </a:spcBef>
            <a:spcAft>
              <a:spcPts val="0"/>
            </a:spcAft>
          </a:pPr>
          <a:endParaRPr lang="zh-CN" altLang="en-US" b="1">
            <a:latin typeface="+mn-ea"/>
            <a:ea typeface="+mn-ea"/>
          </a:endParaRPr>
        </a:p>
      </dgm:t>
    </dgm:pt>
    <dgm:pt modelId="{91AC8932-9234-4341-9CAE-249C1AC95178}" type="sibTrans" cxnId="{967DC272-D016-4DB2-B54A-4FC6E6CFAF20}">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DEA5CE23-38DE-4CD8-8563-549231644B6D}">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胸外按压</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en-US" altLang="zh-CN" sz="1800" b="1" kern="1200" dirty="0">
              <a:solidFill>
                <a:schemeClr val="tx1"/>
              </a:solidFill>
              <a:latin typeface="微软雅黑" panose="020B0503020204020204" pitchFamily="34" charset="-122"/>
              <a:ea typeface="微软雅黑" panose="020B0503020204020204" pitchFamily="34" charset="-122"/>
              <a:cs typeface="Arial"/>
            </a:rPr>
            <a:t>C</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gm:t>
    </dgm:pt>
    <dgm:pt modelId="{386B455C-45E3-4C9B-B245-FA5F6F197FFF}" type="parTrans" cxnId="{7C87F663-D510-4402-814F-D289ADC22C0F}">
      <dgm:prSet/>
      <dgm:spPr/>
      <dgm:t>
        <a:bodyPr/>
        <a:lstStyle/>
        <a:p>
          <a:pPr>
            <a:spcBef>
              <a:spcPts val="0"/>
            </a:spcBef>
            <a:spcAft>
              <a:spcPts val="0"/>
            </a:spcAft>
          </a:pPr>
          <a:endParaRPr lang="zh-CN" altLang="en-US" b="1">
            <a:latin typeface="+mn-ea"/>
            <a:ea typeface="+mn-ea"/>
          </a:endParaRPr>
        </a:p>
      </dgm:t>
    </dgm:pt>
    <dgm:pt modelId="{6F6FBAB9-5CE3-4D4C-90F4-AE1F15151F70}" type="sibTrans" cxnId="{7C87F663-D510-4402-814F-D289ADC22C0F}">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9FD667D2-8543-4665-92D4-5FD53C8857AD}">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开放气道</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en-US" altLang="zh-CN" sz="1800" b="1" kern="1200" dirty="0">
              <a:solidFill>
                <a:schemeClr val="tx1"/>
              </a:solidFill>
              <a:latin typeface="微软雅黑" panose="020B0503020204020204" pitchFamily="34" charset="-122"/>
              <a:ea typeface="微软雅黑" panose="020B0503020204020204" pitchFamily="34" charset="-122"/>
              <a:cs typeface="Arial"/>
            </a:rPr>
            <a:t>A</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gm:t>
    </dgm:pt>
    <dgm:pt modelId="{D0688E24-7E63-4EF4-AF9F-929E24C1394B}" type="parTrans" cxnId="{29C58E4B-3003-4BA1-85D4-29C7D81A6B9C}">
      <dgm:prSet/>
      <dgm:spPr/>
      <dgm:t>
        <a:bodyPr/>
        <a:lstStyle/>
        <a:p>
          <a:pPr>
            <a:spcBef>
              <a:spcPts val="0"/>
            </a:spcBef>
            <a:spcAft>
              <a:spcPts val="0"/>
            </a:spcAft>
          </a:pPr>
          <a:endParaRPr lang="zh-CN" altLang="en-US" b="1">
            <a:latin typeface="+mn-ea"/>
            <a:ea typeface="+mn-ea"/>
          </a:endParaRPr>
        </a:p>
      </dgm:t>
    </dgm:pt>
    <dgm:pt modelId="{8945D3B0-4CA1-4750-A233-95B0DB2A182B}" type="sibTrans" cxnId="{29C58E4B-3003-4BA1-85D4-29C7D81A6B9C}">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E7526A37-1914-4CA0-8EB0-838E5F751768}">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人工呼吸</a:t>
          </a:r>
          <a:r>
            <a:rPr lang="en-US" altLang="zh-CN" sz="1800" b="1" kern="1200" dirty="0">
              <a:solidFill>
                <a:schemeClr val="tx1"/>
              </a:solidFill>
              <a:latin typeface="微软雅黑" panose="020B0503020204020204" pitchFamily="34" charset="-122"/>
              <a:ea typeface="微软雅黑" panose="020B0503020204020204" pitchFamily="34" charset="-122"/>
              <a:cs typeface="Arial"/>
            </a:rPr>
            <a:t/>
          </a:r>
          <a:br>
            <a:rPr lang="en-US" altLang="zh-CN" sz="1800" b="1" kern="1200" dirty="0">
              <a:solidFill>
                <a:schemeClr val="tx1"/>
              </a:solidFill>
              <a:latin typeface="微软雅黑" panose="020B0503020204020204" pitchFamily="34" charset="-122"/>
              <a:ea typeface="微软雅黑" panose="020B0503020204020204" pitchFamily="34" charset="-122"/>
              <a:cs typeface="Arial"/>
            </a:rPr>
          </a:br>
          <a:r>
            <a:rPr lang="en-US" altLang="zh-CN" sz="1800" b="1" kern="1200" dirty="0">
              <a:solidFill>
                <a:schemeClr val="tx1"/>
              </a:solidFill>
              <a:latin typeface="微软雅黑" panose="020B0503020204020204" pitchFamily="34" charset="-122"/>
              <a:ea typeface="微软雅黑" panose="020B0503020204020204" pitchFamily="34" charset="-122"/>
              <a:cs typeface="Arial"/>
            </a:rPr>
            <a:t>B</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gm:t>
    </dgm:pt>
    <dgm:pt modelId="{158A560E-E1F9-437F-B1A8-0A9C01D8D87A}" type="parTrans" cxnId="{B2A3E983-22B2-4609-8854-3B9B94E0981A}">
      <dgm:prSet/>
      <dgm:spPr/>
      <dgm:t>
        <a:bodyPr/>
        <a:lstStyle/>
        <a:p>
          <a:pPr>
            <a:spcBef>
              <a:spcPts val="0"/>
            </a:spcBef>
            <a:spcAft>
              <a:spcPts val="0"/>
            </a:spcAft>
          </a:pPr>
          <a:endParaRPr lang="zh-CN" altLang="en-US" b="1">
            <a:latin typeface="+mn-ea"/>
            <a:ea typeface="+mn-ea"/>
          </a:endParaRPr>
        </a:p>
      </dgm:t>
    </dgm:pt>
    <dgm:pt modelId="{B732715C-67D8-4363-856F-40AB7DE93378}" type="sibTrans" cxnId="{B2A3E983-22B2-4609-8854-3B9B94E0981A}">
      <dgm:prSet/>
      <dgm:spPr/>
      <dgm:t>
        <a:bodyPr/>
        <a:lstStyle/>
        <a:p>
          <a:pPr>
            <a:spcBef>
              <a:spcPts val="0"/>
            </a:spcBef>
            <a:spcAft>
              <a:spcPts val="0"/>
            </a:spcAft>
          </a:pPr>
          <a:endParaRPr lang="zh-CN" altLang="en-US" b="1">
            <a:latin typeface="+mn-ea"/>
            <a:ea typeface="+mn-ea"/>
          </a:endParaRPr>
        </a:p>
      </dgm:t>
    </dgm:pt>
    <dgm:pt modelId="{48FB60E0-C7C2-4338-9A57-EEBEBED74AA2}" type="pres">
      <dgm:prSet presAssocID="{52DF5538-95D2-478A-BCB1-2FB4081348B2}" presName="Name0" presStyleCnt="0">
        <dgm:presLayoutVars>
          <dgm:dir/>
          <dgm:resizeHandles val="exact"/>
        </dgm:presLayoutVars>
      </dgm:prSet>
      <dgm:spPr/>
      <dgm:t>
        <a:bodyPr/>
        <a:lstStyle/>
        <a:p>
          <a:endParaRPr lang="zh-CN" altLang="en-US"/>
        </a:p>
      </dgm:t>
    </dgm:pt>
    <dgm:pt modelId="{DF64CDC1-FD70-47F8-8E59-9CBAD375BD38}" type="pres">
      <dgm:prSet presAssocID="{9EADA16C-FE39-4B0C-A75B-5115B5E9023C}" presName="node" presStyleLbl="node1" presStyleIdx="0" presStyleCnt="6">
        <dgm:presLayoutVars>
          <dgm:bulletEnabled val="1"/>
        </dgm:presLayoutVars>
      </dgm:prSet>
      <dgm:spPr/>
      <dgm:t>
        <a:bodyPr/>
        <a:lstStyle/>
        <a:p>
          <a:endParaRPr lang="zh-CN" altLang="en-US"/>
        </a:p>
      </dgm:t>
    </dgm:pt>
    <dgm:pt modelId="{FD67D1FA-0915-4937-801C-7E86AAC09E6E}" type="pres">
      <dgm:prSet presAssocID="{FD58E8AB-1296-4988-BBA3-2573DBBED9F9}" presName="sibTrans" presStyleLbl="sibTrans1D1" presStyleIdx="0" presStyleCnt="5"/>
      <dgm:spPr/>
      <dgm:t>
        <a:bodyPr/>
        <a:lstStyle/>
        <a:p>
          <a:endParaRPr lang="zh-CN" altLang="en-US"/>
        </a:p>
      </dgm:t>
    </dgm:pt>
    <dgm:pt modelId="{66F37D52-8FF2-4901-8E08-54DB18EE8EE8}" type="pres">
      <dgm:prSet presAssocID="{FD58E8AB-1296-4988-BBA3-2573DBBED9F9}" presName="connectorText" presStyleLbl="sibTrans1D1" presStyleIdx="0" presStyleCnt="5"/>
      <dgm:spPr/>
      <dgm:t>
        <a:bodyPr/>
        <a:lstStyle/>
        <a:p>
          <a:endParaRPr lang="zh-CN" altLang="en-US"/>
        </a:p>
      </dgm:t>
    </dgm:pt>
    <dgm:pt modelId="{AD88872F-46CA-45D2-B3D2-143F53C365FC}" type="pres">
      <dgm:prSet presAssocID="{84517EC1-14D7-4146-9CFD-D0D793291512}" presName="node" presStyleLbl="node1" presStyleIdx="1" presStyleCnt="6">
        <dgm:presLayoutVars>
          <dgm:bulletEnabled val="1"/>
        </dgm:presLayoutVars>
      </dgm:prSet>
      <dgm:spPr/>
      <dgm:t>
        <a:bodyPr/>
        <a:lstStyle/>
        <a:p>
          <a:endParaRPr lang="zh-CN" altLang="en-US"/>
        </a:p>
      </dgm:t>
    </dgm:pt>
    <dgm:pt modelId="{52429AE2-4986-440D-981B-4D5EFDB547A5}" type="pres">
      <dgm:prSet presAssocID="{AABECD44-600A-4739-AC87-C97009F0EDE4}" presName="sibTrans" presStyleLbl="sibTrans1D1" presStyleIdx="1" presStyleCnt="5"/>
      <dgm:spPr/>
      <dgm:t>
        <a:bodyPr/>
        <a:lstStyle/>
        <a:p>
          <a:endParaRPr lang="zh-CN" altLang="en-US"/>
        </a:p>
      </dgm:t>
    </dgm:pt>
    <dgm:pt modelId="{390C6255-6D81-43B7-A19F-3D6B1243687E}" type="pres">
      <dgm:prSet presAssocID="{AABECD44-600A-4739-AC87-C97009F0EDE4}" presName="connectorText" presStyleLbl="sibTrans1D1" presStyleIdx="1" presStyleCnt="5"/>
      <dgm:spPr/>
      <dgm:t>
        <a:bodyPr/>
        <a:lstStyle/>
        <a:p>
          <a:endParaRPr lang="zh-CN" altLang="en-US"/>
        </a:p>
      </dgm:t>
    </dgm:pt>
    <dgm:pt modelId="{101F2CA2-5834-41BF-8FE8-926C5340BA46}" type="pres">
      <dgm:prSet presAssocID="{BD075F6C-157C-463E-92C8-6C92EAEA96D4}" presName="node" presStyleLbl="node1" presStyleIdx="2" presStyleCnt="6">
        <dgm:presLayoutVars>
          <dgm:bulletEnabled val="1"/>
        </dgm:presLayoutVars>
      </dgm:prSet>
      <dgm:spPr/>
      <dgm:t>
        <a:bodyPr/>
        <a:lstStyle/>
        <a:p>
          <a:endParaRPr lang="zh-CN" altLang="en-US"/>
        </a:p>
      </dgm:t>
    </dgm:pt>
    <dgm:pt modelId="{62CE1489-865C-4784-86D3-4DA5E0A3C27B}" type="pres">
      <dgm:prSet presAssocID="{91AC8932-9234-4341-9CAE-249C1AC95178}" presName="sibTrans" presStyleLbl="sibTrans1D1" presStyleIdx="2" presStyleCnt="5"/>
      <dgm:spPr/>
      <dgm:t>
        <a:bodyPr/>
        <a:lstStyle/>
        <a:p>
          <a:endParaRPr lang="zh-CN" altLang="en-US"/>
        </a:p>
      </dgm:t>
    </dgm:pt>
    <dgm:pt modelId="{AF3E67B9-D174-4F17-897A-68A0DB51A1E1}" type="pres">
      <dgm:prSet presAssocID="{91AC8932-9234-4341-9CAE-249C1AC95178}" presName="connectorText" presStyleLbl="sibTrans1D1" presStyleIdx="2" presStyleCnt="5"/>
      <dgm:spPr/>
      <dgm:t>
        <a:bodyPr/>
        <a:lstStyle/>
        <a:p>
          <a:endParaRPr lang="zh-CN" altLang="en-US"/>
        </a:p>
      </dgm:t>
    </dgm:pt>
    <dgm:pt modelId="{D1479B0B-5E18-4F47-9933-37D205AB633B}" type="pres">
      <dgm:prSet presAssocID="{DEA5CE23-38DE-4CD8-8563-549231644B6D}" presName="node" presStyleLbl="node1" presStyleIdx="3" presStyleCnt="6">
        <dgm:presLayoutVars>
          <dgm:bulletEnabled val="1"/>
        </dgm:presLayoutVars>
      </dgm:prSet>
      <dgm:spPr/>
      <dgm:t>
        <a:bodyPr/>
        <a:lstStyle/>
        <a:p>
          <a:endParaRPr lang="zh-CN" altLang="en-US"/>
        </a:p>
      </dgm:t>
    </dgm:pt>
    <dgm:pt modelId="{5C6A4726-7A62-4BE6-947B-F14C3ECF29ED}" type="pres">
      <dgm:prSet presAssocID="{6F6FBAB9-5CE3-4D4C-90F4-AE1F15151F70}" presName="sibTrans" presStyleLbl="sibTrans1D1" presStyleIdx="3" presStyleCnt="5"/>
      <dgm:spPr/>
      <dgm:t>
        <a:bodyPr/>
        <a:lstStyle/>
        <a:p>
          <a:endParaRPr lang="zh-CN" altLang="en-US"/>
        </a:p>
      </dgm:t>
    </dgm:pt>
    <dgm:pt modelId="{E37CA49E-5E6C-434D-9EA8-798A2656E03C}" type="pres">
      <dgm:prSet presAssocID="{6F6FBAB9-5CE3-4D4C-90F4-AE1F15151F70}" presName="connectorText" presStyleLbl="sibTrans1D1" presStyleIdx="3" presStyleCnt="5"/>
      <dgm:spPr/>
      <dgm:t>
        <a:bodyPr/>
        <a:lstStyle/>
        <a:p>
          <a:endParaRPr lang="zh-CN" altLang="en-US"/>
        </a:p>
      </dgm:t>
    </dgm:pt>
    <dgm:pt modelId="{4A7991B6-0B13-4763-9D93-7C7E637A75F3}" type="pres">
      <dgm:prSet presAssocID="{9FD667D2-8543-4665-92D4-5FD53C8857AD}" presName="node" presStyleLbl="node1" presStyleIdx="4" presStyleCnt="6">
        <dgm:presLayoutVars>
          <dgm:bulletEnabled val="1"/>
        </dgm:presLayoutVars>
      </dgm:prSet>
      <dgm:spPr/>
      <dgm:t>
        <a:bodyPr/>
        <a:lstStyle/>
        <a:p>
          <a:endParaRPr lang="zh-CN" altLang="en-US"/>
        </a:p>
      </dgm:t>
    </dgm:pt>
    <dgm:pt modelId="{74271918-08D8-4383-B90A-1464BC8C5A73}" type="pres">
      <dgm:prSet presAssocID="{8945D3B0-4CA1-4750-A233-95B0DB2A182B}" presName="sibTrans" presStyleLbl="sibTrans1D1" presStyleIdx="4" presStyleCnt="5"/>
      <dgm:spPr/>
      <dgm:t>
        <a:bodyPr/>
        <a:lstStyle/>
        <a:p>
          <a:endParaRPr lang="zh-CN" altLang="en-US"/>
        </a:p>
      </dgm:t>
    </dgm:pt>
    <dgm:pt modelId="{9E562E6F-80B7-4C27-8F90-E42C0D8DC2A5}" type="pres">
      <dgm:prSet presAssocID="{8945D3B0-4CA1-4750-A233-95B0DB2A182B}" presName="connectorText" presStyleLbl="sibTrans1D1" presStyleIdx="4" presStyleCnt="5"/>
      <dgm:spPr/>
      <dgm:t>
        <a:bodyPr/>
        <a:lstStyle/>
        <a:p>
          <a:endParaRPr lang="zh-CN" altLang="en-US"/>
        </a:p>
      </dgm:t>
    </dgm:pt>
    <dgm:pt modelId="{BFED79F2-73D3-4AB8-95DD-45928B520B01}" type="pres">
      <dgm:prSet presAssocID="{E7526A37-1914-4CA0-8EB0-838E5F751768}" presName="node" presStyleLbl="node1" presStyleIdx="5" presStyleCnt="6">
        <dgm:presLayoutVars>
          <dgm:bulletEnabled val="1"/>
        </dgm:presLayoutVars>
      </dgm:prSet>
      <dgm:spPr/>
      <dgm:t>
        <a:bodyPr/>
        <a:lstStyle/>
        <a:p>
          <a:endParaRPr lang="zh-CN" altLang="en-US"/>
        </a:p>
      </dgm:t>
    </dgm:pt>
  </dgm:ptLst>
  <dgm:cxnLst>
    <dgm:cxn modelId="{9BCD1C31-8ACC-4ADC-A555-3650F5A2EC47}" srcId="{52DF5538-95D2-478A-BCB1-2FB4081348B2}" destId="{9EADA16C-FE39-4B0C-A75B-5115B5E9023C}" srcOrd="0" destOrd="0" parTransId="{17337C56-3432-415C-AA84-88CD8A18AC5E}" sibTransId="{FD58E8AB-1296-4988-BBA3-2573DBBED9F9}"/>
    <dgm:cxn modelId="{809E86BF-3750-4295-8868-0AC6FF6F81E6}" type="presOf" srcId="{91AC8932-9234-4341-9CAE-249C1AC95178}" destId="{AF3E67B9-D174-4F17-897A-68A0DB51A1E1}" srcOrd="1" destOrd="0" presId="urn:microsoft.com/office/officeart/2005/8/layout/bProcess3#5"/>
    <dgm:cxn modelId="{6FC2559E-864F-4EAE-9668-66E32DE64EDA}" type="presOf" srcId="{52DF5538-95D2-478A-BCB1-2FB4081348B2}" destId="{48FB60E0-C7C2-4338-9A57-EEBEBED74AA2}" srcOrd="0" destOrd="0" presId="urn:microsoft.com/office/officeart/2005/8/layout/bProcess3#5"/>
    <dgm:cxn modelId="{06760643-5F66-484B-9EF3-335C0DF01A9E}" type="presOf" srcId="{8945D3B0-4CA1-4750-A233-95B0DB2A182B}" destId="{74271918-08D8-4383-B90A-1464BC8C5A73}" srcOrd="0" destOrd="0" presId="urn:microsoft.com/office/officeart/2005/8/layout/bProcess3#5"/>
    <dgm:cxn modelId="{29A0B463-2ED7-453C-AF9E-87CE8A8A8D0F}" type="presOf" srcId="{DEA5CE23-38DE-4CD8-8563-549231644B6D}" destId="{D1479B0B-5E18-4F47-9933-37D205AB633B}" srcOrd="0" destOrd="0" presId="urn:microsoft.com/office/officeart/2005/8/layout/bProcess3#5"/>
    <dgm:cxn modelId="{317B65C6-5E9D-4EB8-AF83-A0995D256CDE}" type="presOf" srcId="{AABECD44-600A-4739-AC87-C97009F0EDE4}" destId="{390C6255-6D81-43B7-A19F-3D6B1243687E}" srcOrd="1" destOrd="0" presId="urn:microsoft.com/office/officeart/2005/8/layout/bProcess3#5"/>
    <dgm:cxn modelId="{B2A3E983-22B2-4609-8854-3B9B94E0981A}" srcId="{52DF5538-95D2-478A-BCB1-2FB4081348B2}" destId="{E7526A37-1914-4CA0-8EB0-838E5F751768}" srcOrd="5" destOrd="0" parTransId="{158A560E-E1F9-437F-B1A8-0A9C01D8D87A}" sibTransId="{B732715C-67D8-4363-856F-40AB7DE93378}"/>
    <dgm:cxn modelId="{3C7254A0-8443-4666-A476-F088706889DA}" type="presOf" srcId="{8945D3B0-4CA1-4750-A233-95B0DB2A182B}" destId="{9E562E6F-80B7-4C27-8F90-E42C0D8DC2A5}" srcOrd="1" destOrd="0" presId="urn:microsoft.com/office/officeart/2005/8/layout/bProcess3#5"/>
    <dgm:cxn modelId="{967DC272-D016-4DB2-B54A-4FC6E6CFAF20}" srcId="{52DF5538-95D2-478A-BCB1-2FB4081348B2}" destId="{BD075F6C-157C-463E-92C8-6C92EAEA96D4}" srcOrd="2" destOrd="0" parTransId="{97474C9D-53C7-4FAC-AC27-A11BD06C35A8}" sibTransId="{91AC8932-9234-4341-9CAE-249C1AC95178}"/>
    <dgm:cxn modelId="{7C87F663-D510-4402-814F-D289ADC22C0F}" srcId="{52DF5538-95D2-478A-BCB1-2FB4081348B2}" destId="{DEA5CE23-38DE-4CD8-8563-549231644B6D}" srcOrd="3" destOrd="0" parTransId="{386B455C-45E3-4C9B-B245-FA5F6F197FFF}" sibTransId="{6F6FBAB9-5CE3-4D4C-90F4-AE1F15151F70}"/>
    <dgm:cxn modelId="{7CACE080-D8D7-4248-AB40-472081766770}" type="presOf" srcId="{9EADA16C-FE39-4B0C-A75B-5115B5E9023C}" destId="{DF64CDC1-FD70-47F8-8E59-9CBAD375BD38}" srcOrd="0" destOrd="0" presId="urn:microsoft.com/office/officeart/2005/8/layout/bProcess3#5"/>
    <dgm:cxn modelId="{76B5D313-0BD7-4B0F-8B3F-3FBB096242B5}" type="presOf" srcId="{84517EC1-14D7-4146-9CFD-D0D793291512}" destId="{AD88872F-46CA-45D2-B3D2-143F53C365FC}" srcOrd="0" destOrd="0" presId="urn:microsoft.com/office/officeart/2005/8/layout/bProcess3#5"/>
    <dgm:cxn modelId="{6FBA8D14-E3F5-4369-BF75-154A1167CB44}" type="presOf" srcId="{FD58E8AB-1296-4988-BBA3-2573DBBED9F9}" destId="{FD67D1FA-0915-4937-801C-7E86AAC09E6E}" srcOrd="0" destOrd="0" presId="urn:microsoft.com/office/officeart/2005/8/layout/bProcess3#5"/>
    <dgm:cxn modelId="{1B8FA4FE-BD97-4512-BC3C-E553D0378EB5}" type="presOf" srcId="{FD58E8AB-1296-4988-BBA3-2573DBBED9F9}" destId="{66F37D52-8FF2-4901-8E08-54DB18EE8EE8}" srcOrd="1" destOrd="0" presId="urn:microsoft.com/office/officeart/2005/8/layout/bProcess3#5"/>
    <dgm:cxn modelId="{85D37D16-0E9A-4FE7-9EEC-520D8C21163D}" type="presOf" srcId="{AABECD44-600A-4739-AC87-C97009F0EDE4}" destId="{52429AE2-4986-440D-981B-4D5EFDB547A5}" srcOrd="0" destOrd="0" presId="urn:microsoft.com/office/officeart/2005/8/layout/bProcess3#5"/>
    <dgm:cxn modelId="{A761C8FF-A7BE-4393-9D11-CB031F2E6A29}" type="presOf" srcId="{E7526A37-1914-4CA0-8EB0-838E5F751768}" destId="{BFED79F2-73D3-4AB8-95DD-45928B520B01}" srcOrd="0" destOrd="0" presId="urn:microsoft.com/office/officeart/2005/8/layout/bProcess3#5"/>
    <dgm:cxn modelId="{66358DB8-484B-49DA-8C4C-4F2B1C4B84BB}" type="presOf" srcId="{6F6FBAB9-5CE3-4D4C-90F4-AE1F15151F70}" destId="{E37CA49E-5E6C-434D-9EA8-798A2656E03C}" srcOrd="1" destOrd="0" presId="urn:microsoft.com/office/officeart/2005/8/layout/bProcess3#5"/>
    <dgm:cxn modelId="{F7E51FF8-81AA-4941-A676-291B95CEE43E}" srcId="{52DF5538-95D2-478A-BCB1-2FB4081348B2}" destId="{84517EC1-14D7-4146-9CFD-D0D793291512}" srcOrd="1" destOrd="0" parTransId="{A3D5AFAB-5D4E-4A87-972E-D1D11644EB6B}" sibTransId="{AABECD44-600A-4739-AC87-C97009F0EDE4}"/>
    <dgm:cxn modelId="{D062F575-F204-444F-BEC4-C8EB169E351E}" type="presOf" srcId="{9FD667D2-8543-4665-92D4-5FD53C8857AD}" destId="{4A7991B6-0B13-4763-9D93-7C7E637A75F3}" srcOrd="0" destOrd="0" presId="urn:microsoft.com/office/officeart/2005/8/layout/bProcess3#5"/>
    <dgm:cxn modelId="{BC91A6AA-CD6F-4D47-B8F4-4AA16D8CEA7F}" type="presOf" srcId="{6F6FBAB9-5CE3-4D4C-90F4-AE1F15151F70}" destId="{5C6A4726-7A62-4BE6-947B-F14C3ECF29ED}" srcOrd="0" destOrd="0" presId="urn:microsoft.com/office/officeart/2005/8/layout/bProcess3#5"/>
    <dgm:cxn modelId="{29C58E4B-3003-4BA1-85D4-29C7D81A6B9C}" srcId="{52DF5538-95D2-478A-BCB1-2FB4081348B2}" destId="{9FD667D2-8543-4665-92D4-5FD53C8857AD}" srcOrd="4" destOrd="0" parTransId="{D0688E24-7E63-4EF4-AF9F-929E24C1394B}" sibTransId="{8945D3B0-4CA1-4750-A233-95B0DB2A182B}"/>
    <dgm:cxn modelId="{E114CEEA-6033-4EB3-BC53-1B487BA93769}" type="presOf" srcId="{BD075F6C-157C-463E-92C8-6C92EAEA96D4}" destId="{101F2CA2-5834-41BF-8FE8-926C5340BA46}" srcOrd="0" destOrd="0" presId="urn:microsoft.com/office/officeart/2005/8/layout/bProcess3#5"/>
    <dgm:cxn modelId="{8927A515-B45C-423E-B660-60C2D0B2B3C1}" type="presOf" srcId="{91AC8932-9234-4341-9CAE-249C1AC95178}" destId="{62CE1489-865C-4784-86D3-4DA5E0A3C27B}" srcOrd="0" destOrd="0" presId="urn:microsoft.com/office/officeart/2005/8/layout/bProcess3#5"/>
    <dgm:cxn modelId="{A65D7038-672D-4B43-B59C-EE9BBAECD077}" type="presParOf" srcId="{48FB60E0-C7C2-4338-9A57-EEBEBED74AA2}" destId="{DF64CDC1-FD70-47F8-8E59-9CBAD375BD38}" srcOrd="0" destOrd="0" presId="urn:microsoft.com/office/officeart/2005/8/layout/bProcess3#5"/>
    <dgm:cxn modelId="{AF1CE187-D3E1-47C0-8656-25F9017E6131}" type="presParOf" srcId="{48FB60E0-C7C2-4338-9A57-EEBEBED74AA2}" destId="{FD67D1FA-0915-4937-801C-7E86AAC09E6E}" srcOrd="1" destOrd="0" presId="urn:microsoft.com/office/officeart/2005/8/layout/bProcess3#5"/>
    <dgm:cxn modelId="{C6F78326-89B9-493C-B248-F2FAB516DD16}" type="presParOf" srcId="{FD67D1FA-0915-4937-801C-7E86AAC09E6E}" destId="{66F37D52-8FF2-4901-8E08-54DB18EE8EE8}" srcOrd="0" destOrd="0" presId="urn:microsoft.com/office/officeart/2005/8/layout/bProcess3#5"/>
    <dgm:cxn modelId="{85495F09-D086-4252-B914-41789F4920A0}" type="presParOf" srcId="{48FB60E0-C7C2-4338-9A57-EEBEBED74AA2}" destId="{AD88872F-46CA-45D2-B3D2-143F53C365FC}" srcOrd="2" destOrd="0" presId="urn:microsoft.com/office/officeart/2005/8/layout/bProcess3#5"/>
    <dgm:cxn modelId="{201990AF-E249-4D9F-B853-138CBFF1C8B6}" type="presParOf" srcId="{48FB60E0-C7C2-4338-9A57-EEBEBED74AA2}" destId="{52429AE2-4986-440D-981B-4D5EFDB547A5}" srcOrd="3" destOrd="0" presId="urn:microsoft.com/office/officeart/2005/8/layout/bProcess3#5"/>
    <dgm:cxn modelId="{1AF5CA97-8FE0-42E7-8809-D234CC750AE5}" type="presParOf" srcId="{52429AE2-4986-440D-981B-4D5EFDB547A5}" destId="{390C6255-6D81-43B7-A19F-3D6B1243687E}" srcOrd="0" destOrd="0" presId="urn:microsoft.com/office/officeart/2005/8/layout/bProcess3#5"/>
    <dgm:cxn modelId="{EE340CEB-8C4E-4384-9E53-A925BCCD6E80}" type="presParOf" srcId="{48FB60E0-C7C2-4338-9A57-EEBEBED74AA2}" destId="{101F2CA2-5834-41BF-8FE8-926C5340BA46}" srcOrd="4" destOrd="0" presId="urn:microsoft.com/office/officeart/2005/8/layout/bProcess3#5"/>
    <dgm:cxn modelId="{D119C162-3C18-404D-9479-2F2BF2C9CFBC}" type="presParOf" srcId="{48FB60E0-C7C2-4338-9A57-EEBEBED74AA2}" destId="{62CE1489-865C-4784-86D3-4DA5E0A3C27B}" srcOrd="5" destOrd="0" presId="urn:microsoft.com/office/officeart/2005/8/layout/bProcess3#5"/>
    <dgm:cxn modelId="{6BB95E0A-5E4A-42E7-9D9B-461A472A315E}" type="presParOf" srcId="{62CE1489-865C-4784-86D3-4DA5E0A3C27B}" destId="{AF3E67B9-D174-4F17-897A-68A0DB51A1E1}" srcOrd="0" destOrd="0" presId="urn:microsoft.com/office/officeart/2005/8/layout/bProcess3#5"/>
    <dgm:cxn modelId="{9EA174FA-8D17-4D86-8AF1-AE3138CC4485}" type="presParOf" srcId="{48FB60E0-C7C2-4338-9A57-EEBEBED74AA2}" destId="{D1479B0B-5E18-4F47-9933-37D205AB633B}" srcOrd="6" destOrd="0" presId="urn:microsoft.com/office/officeart/2005/8/layout/bProcess3#5"/>
    <dgm:cxn modelId="{396F8A9E-D26B-45A5-AF70-A2FB34AE4E14}" type="presParOf" srcId="{48FB60E0-C7C2-4338-9A57-EEBEBED74AA2}" destId="{5C6A4726-7A62-4BE6-947B-F14C3ECF29ED}" srcOrd="7" destOrd="0" presId="urn:microsoft.com/office/officeart/2005/8/layout/bProcess3#5"/>
    <dgm:cxn modelId="{1A86E9E3-55CE-40F3-8DAF-6BFA281FD73C}" type="presParOf" srcId="{5C6A4726-7A62-4BE6-947B-F14C3ECF29ED}" destId="{E37CA49E-5E6C-434D-9EA8-798A2656E03C}" srcOrd="0" destOrd="0" presId="urn:microsoft.com/office/officeart/2005/8/layout/bProcess3#5"/>
    <dgm:cxn modelId="{45DB891B-209E-424E-B084-F8919ED96924}" type="presParOf" srcId="{48FB60E0-C7C2-4338-9A57-EEBEBED74AA2}" destId="{4A7991B6-0B13-4763-9D93-7C7E637A75F3}" srcOrd="8" destOrd="0" presId="urn:microsoft.com/office/officeart/2005/8/layout/bProcess3#5"/>
    <dgm:cxn modelId="{F7A24248-8AF1-4468-BAB7-5C489AE6B408}" type="presParOf" srcId="{48FB60E0-C7C2-4338-9A57-EEBEBED74AA2}" destId="{74271918-08D8-4383-B90A-1464BC8C5A73}" srcOrd="9" destOrd="0" presId="urn:microsoft.com/office/officeart/2005/8/layout/bProcess3#5"/>
    <dgm:cxn modelId="{07874C9B-5137-424D-970C-F45F9959085D}" type="presParOf" srcId="{74271918-08D8-4383-B90A-1464BC8C5A73}" destId="{9E562E6F-80B7-4C27-8F90-E42C0D8DC2A5}" srcOrd="0" destOrd="0" presId="urn:microsoft.com/office/officeart/2005/8/layout/bProcess3#5"/>
    <dgm:cxn modelId="{0148EDB0-81E8-4930-B210-EEAEBB227EE7}" type="presParOf" srcId="{48FB60E0-C7C2-4338-9A57-EEBEBED74AA2}" destId="{BFED79F2-73D3-4AB8-95DD-45928B520B01}" srcOrd="10" destOrd="0" presId="urn:microsoft.com/office/officeart/2005/8/layout/bProcess3#5"/>
  </dgm:cxnLst>
  <dgm:bg/>
  <dgm:whole>
    <a:ln w="28575">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7D1FA-0915-4937-801C-7E86AAC09E6E}">
      <dsp:nvSpPr>
        <dsp:cNvPr id="0" name=""/>
        <dsp:cNvSpPr/>
      </dsp:nvSpPr>
      <dsp:spPr>
        <a:xfrm>
          <a:off x="1750572" y="752971"/>
          <a:ext cx="371377" cy="91440"/>
        </a:xfrm>
        <a:custGeom>
          <a:avLst/>
          <a:gdLst/>
          <a:ahLst/>
          <a:cxnLst/>
          <a:rect l="0" t="0" r="0" b="0"/>
          <a:pathLst>
            <a:path>
              <a:moveTo>
                <a:pt x="0" y="45720"/>
              </a:moveTo>
              <a:lnTo>
                <a:pt x="371377" y="45720"/>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1926211" y="796681"/>
        <a:ext cx="20098" cy="4019"/>
      </dsp:txXfrm>
    </dsp:sp>
    <dsp:sp modelId="{DF64CDC1-FD70-47F8-8E59-9CBAD375BD38}">
      <dsp:nvSpPr>
        <dsp:cNvPr id="0" name=""/>
        <dsp:cNvSpPr/>
      </dsp:nvSpPr>
      <dsp:spPr>
        <a:xfrm>
          <a:off x="4642" y="274372"/>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zh-CN" altLang="en-US" sz="1800" b="1" kern="1200" dirty="0">
              <a:solidFill>
                <a:schemeClr val="tx1"/>
              </a:solidFill>
              <a:latin typeface="微软雅黑" panose="020B0503020204020204" pitchFamily="34" charset="-122"/>
              <a:ea typeface="微软雅黑" panose="020B0503020204020204" pitchFamily="34" charset="-122"/>
              <a:cs typeface="+mn-cs"/>
            </a:rPr>
            <a:t>评估现场环境做好自我防护</a:t>
          </a:r>
        </a:p>
      </dsp:txBody>
      <dsp:txXfrm>
        <a:off x="4642" y="274372"/>
        <a:ext cx="1747729" cy="1048637"/>
      </dsp:txXfrm>
    </dsp:sp>
    <dsp:sp modelId="{52429AE2-4986-440D-981B-4D5EFDB547A5}">
      <dsp:nvSpPr>
        <dsp:cNvPr id="0" name=""/>
        <dsp:cNvSpPr/>
      </dsp:nvSpPr>
      <dsp:spPr>
        <a:xfrm>
          <a:off x="3900279" y="752971"/>
          <a:ext cx="371377" cy="91440"/>
        </a:xfrm>
        <a:custGeom>
          <a:avLst/>
          <a:gdLst/>
          <a:ahLst/>
          <a:cxnLst/>
          <a:rect l="0" t="0" r="0" b="0"/>
          <a:pathLst>
            <a:path>
              <a:moveTo>
                <a:pt x="0" y="45720"/>
              </a:moveTo>
              <a:lnTo>
                <a:pt x="371377" y="45720"/>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4075919" y="796681"/>
        <a:ext cx="20098" cy="4019"/>
      </dsp:txXfrm>
    </dsp:sp>
    <dsp:sp modelId="{AD88872F-46CA-45D2-B3D2-143F53C365FC}">
      <dsp:nvSpPr>
        <dsp:cNvPr id="0" name=""/>
        <dsp:cNvSpPr/>
      </dsp:nvSpPr>
      <dsp:spPr>
        <a:xfrm>
          <a:off x="2154350" y="274372"/>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判断意识</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检查呼吸</a:t>
          </a:r>
        </a:p>
      </dsp:txBody>
      <dsp:txXfrm>
        <a:off x="2154350" y="274372"/>
        <a:ext cx="1747729" cy="1048637"/>
      </dsp:txXfrm>
    </dsp:sp>
    <dsp:sp modelId="{62CE1489-865C-4784-86D3-4DA5E0A3C27B}">
      <dsp:nvSpPr>
        <dsp:cNvPr id="0" name=""/>
        <dsp:cNvSpPr/>
      </dsp:nvSpPr>
      <dsp:spPr>
        <a:xfrm>
          <a:off x="878507" y="1321210"/>
          <a:ext cx="4299414" cy="371377"/>
        </a:xfrm>
        <a:custGeom>
          <a:avLst/>
          <a:gdLst/>
          <a:ahLst/>
          <a:cxnLst/>
          <a:rect l="0" t="0" r="0" b="0"/>
          <a:pathLst>
            <a:path>
              <a:moveTo>
                <a:pt x="4299414" y="0"/>
              </a:moveTo>
              <a:lnTo>
                <a:pt x="4299414" y="202788"/>
              </a:lnTo>
              <a:lnTo>
                <a:pt x="0" y="202788"/>
              </a:lnTo>
              <a:lnTo>
                <a:pt x="0" y="371377"/>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2920260" y="1504889"/>
        <a:ext cx="215908" cy="4019"/>
      </dsp:txXfrm>
    </dsp:sp>
    <dsp:sp modelId="{101F2CA2-5834-41BF-8FE8-926C5340BA46}">
      <dsp:nvSpPr>
        <dsp:cNvPr id="0" name=""/>
        <dsp:cNvSpPr/>
      </dsp:nvSpPr>
      <dsp:spPr>
        <a:xfrm>
          <a:off x="4304057" y="274372"/>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迅速呼救</a:t>
          </a:r>
        </a:p>
      </dsp:txBody>
      <dsp:txXfrm>
        <a:off x="4304057" y="274372"/>
        <a:ext cx="1747729" cy="1048637"/>
      </dsp:txXfrm>
    </dsp:sp>
    <dsp:sp modelId="{5C6A4726-7A62-4BE6-947B-F14C3ECF29ED}">
      <dsp:nvSpPr>
        <dsp:cNvPr id="0" name=""/>
        <dsp:cNvSpPr/>
      </dsp:nvSpPr>
      <dsp:spPr>
        <a:xfrm>
          <a:off x="1750572" y="2203587"/>
          <a:ext cx="371377" cy="91440"/>
        </a:xfrm>
        <a:custGeom>
          <a:avLst/>
          <a:gdLst/>
          <a:ahLst/>
          <a:cxnLst/>
          <a:rect l="0" t="0" r="0" b="0"/>
          <a:pathLst>
            <a:path>
              <a:moveTo>
                <a:pt x="0" y="45720"/>
              </a:moveTo>
              <a:lnTo>
                <a:pt x="371377" y="45720"/>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1926211" y="2247297"/>
        <a:ext cx="20098" cy="4019"/>
      </dsp:txXfrm>
    </dsp:sp>
    <dsp:sp modelId="{D1479B0B-5E18-4F47-9933-37D205AB633B}">
      <dsp:nvSpPr>
        <dsp:cNvPr id="0" name=""/>
        <dsp:cNvSpPr/>
      </dsp:nvSpPr>
      <dsp:spPr>
        <a:xfrm>
          <a:off x="4642" y="1724988"/>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胸外按压</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en-US" altLang="zh-CN" sz="1800" b="1" kern="1200" dirty="0">
              <a:solidFill>
                <a:schemeClr val="tx1"/>
              </a:solidFill>
              <a:latin typeface="微软雅黑" panose="020B0503020204020204" pitchFamily="34" charset="-122"/>
              <a:ea typeface="微软雅黑" panose="020B0503020204020204" pitchFamily="34" charset="-122"/>
              <a:cs typeface="Arial"/>
            </a:rPr>
            <a:t>C</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sp:txBody>
      <dsp:txXfrm>
        <a:off x="4642" y="1724988"/>
        <a:ext cx="1747729" cy="1048637"/>
      </dsp:txXfrm>
    </dsp:sp>
    <dsp:sp modelId="{74271918-08D8-4383-B90A-1464BC8C5A73}">
      <dsp:nvSpPr>
        <dsp:cNvPr id="0" name=""/>
        <dsp:cNvSpPr/>
      </dsp:nvSpPr>
      <dsp:spPr>
        <a:xfrm>
          <a:off x="3900279" y="2203587"/>
          <a:ext cx="371377" cy="91440"/>
        </a:xfrm>
        <a:custGeom>
          <a:avLst/>
          <a:gdLst/>
          <a:ahLst/>
          <a:cxnLst/>
          <a:rect l="0" t="0" r="0" b="0"/>
          <a:pathLst>
            <a:path>
              <a:moveTo>
                <a:pt x="0" y="45720"/>
              </a:moveTo>
              <a:lnTo>
                <a:pt x="371377" y="45720"/>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4075919" y="2247297"/>
        <a:ext cx="20098" cy="4019"/>
      </dsp:txXfrm>
    </dsp:sp>
    <dsp:sp modelId="{4A7991B6-0B13-4763-9D93-7C7E637A75F3}">
      <dsp:nvSpPr>
        <dsp:cNvPr id="0" name=""/>
        <dsp:cNvSpPr/>
      </dsp:nvSpPr>
      <dsp:spPr>
        <a:xfrm>
          <a:off x="2154350" y="1724988"/>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开放气道</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en-US" altLang="zh-CN" sz="1800" b="1" kern="1200" dirty="0">
              <a:solidFill>
                <a:schemeClr val="tx1"/>
              </a:solidFill>
              <a:latin typeface="微软雅黑" panose="020B0503020204020204" pitchFamily="34" charset="-122"/>
              <a:ea typeface="微软雅黑" panose="020B0503020204020204" pitchFamily="34" charset="-122"/>
              <a:cs typeface="Arial"/>
            </a:rPr>
            <a:t>A</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sp:txBody>
      <dsp:txXfrm>
        <a:off x="2154350" y="1724988"/>
        <a:ext cx="1747729" cy="1048637"/>
      </dsp:txXfrm>
    </dsp:sp>
    <dsp:sp modelId="{BFED79F2-73D3-4AB8-95DD-45928B520B01}">
      <dsp:nvSpPr>
        <dsp:cNvPr id="0" name=""/>
        <dsp:cNvSpPr/>
      </dsp:nvSpPr>
      <dsp:spPr>
        <a:xfrm>
          <a:off x="4304057" y="1724988"/>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人工呼吸</a:t>
          </a:r>
          <a:r>
            <a:rPr lang="en-US" altLang="zh-CN" sz="1800" b="1" kern="1200" dirty="0">
              <a:solidFill>
                <a:schemeClr val="tx1"/>
              </a:solidFill>
              <a:latin typeface="微软雅黑" panose="020B0503020204020204" pitchFamily="34" charset="-122"/>
              <a:ea typeface="微软雅黑" panose="020B0503020204020204" pitchFamily="34" charset="-122"/>
              <a:cs typeface="Arial"/>
            </a:rPr>
            <a:t/>
          </a:r>
          <a:br>
            <a:rPr lang="en-US" altLang="zh-CN" sz="1800" b="1" kern="1200" dirty="0">
              <a:solidFill>
                <a:schemeClr val="tx1"/>
              </a:solidFill>
              <a:latin typeface="微软雅黑" panose="020B0503020204020204" pitchFamily="34" charset="-122"/>
              <a:ea typeface="微软雅黑" panose="020B0503020204020204" pitchFamily="34" charset="-122"/>
              <a:cs typeface="Arial"/>
            </a:rPr>
          </a:br>
          <a:r>
            <a:rPr lang="en-US" altLang="zh-CN" sz="1800" b="1" kern="1200" dirty="0">
              <a:solidFill>
                <a:schemeClr val="tx1"/>
              </a:solidFill>
              <a:latin typeface="微软雅黑" panose="020B0503020204020204" pitchFamily="34" charset="-122"/>
              <a:ea typeface="微软雅黑" panose="020B0503020204020204" pitchFamily="34" charset="-122"/>
              <a:cs typeface="Arial"/>
            </a:rPr>
            <a:t>B</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sp:txBody>
      <dsp:txXfrm>
        <a:off x="4304057" y="1724988"/>
        <a:ext cx="1747729" cy="104863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5">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7">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5623698" y="0"/>
            <a:ext cx="4302231" cy="339884"/>
          </a:xfrm>
          <a:prstGeom prst="rect">
            <a:avLst/>
          </a:prstGeom>
        </p:spPr>
        <p:txBody>
          <a:bodyPr vert="horz" lIns="91440" tIns="45720" rIns="91440" bIns="45720" rtlCol="0"/>
          <a:lstStyle>
            <a:lvl1pPr algn="r">
              <a:defRPr sz="1200"/>
            </a:lvl1pPr>
          </a:lstStyle>
          <a:p>
            <a:fld id="{7663C0C6-C08D-2D46-9BA4-D235497A6B14}" type="datetimeFigureOut">
              <a:rPr kumimoji="1" lang="zh-CN" altLang="en-US" smtClean="0"/>
              <a:t>2021/6/28</a:t>
            </a:fld>
            <a:endParaRPr kumimoji="1" lang="zh-CN" altLang="en-US"/>
          </a:p>
        </p:txBody>
      </p:sp>
      <p:sp>
        <p:nvSpPr>
          <p:cNvPr id="4" name="页脚占位符 3"/>
          <p:cNvSpPr>
            <a:spLocks noGrp="1"/>
          </p:cNvSpPr>
          <p:nvPr>
            <p:ph type="ftr" sz="quarter" idx="2"/>
          </p:nvPr>
        </p:nvSpPr>
        <p:spPr>
          <a:xfrm>
            <a:off x="1" y="6456612"/>
            <a:ext cx="4302231" cy="339884"/>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5623698" y="6456612"/>
            <a:ext cx="4302231" cy="339884"/>
          </a:xfrm>
          <a:prstGeom prst="rect">
            <a:avLst/>
          </a:prstGeom>
        </p:spPr>
        <p:txBody>
          <a:bodyPr vert="horz" lIns="91440" tIns="45720" rIns="91440" bIns="45720" rtlCol="0" anchor="b"/>
          <a:lstStyle>
            <a:lvl1pPr algn="r">
              <a:defRPr sz="1200"/>
            </a:lvl1pPr>
          </a:lstStyle>
          <a:p>
            <a:fld id="{0FE618BF-DDD2-D944-8F26-8E918E4F47BC}" type="slidenum">
              <a:rPr kumimoji="1" lang="zh-CN" altLang="en-US" smtClean="0"/>
              <a:t>‹#›</a:t>
            </a:fld>
            <a:endParaRPr kumimoji="1" lang="zh-CN" altLang="en-US"/>
          </a:p>
        </p:txBody>
      </p:sp>
    </p:spTree>
    <p:extLst>
      <p:ext uri="{BB962C8B-B14F-4D97-AF65-F5344CB8AC3E}">
        <p14:creationId xmlns:p14="http://schemas.microsoft.com/office/powerpoint/2010/main" val="204988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3698" y="0"/>
            <a:ext cx="4302231" cy="339884"/>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2021/6/28</a:t>
            </a:fld>
            <a:endParaRPr lang="zh-CN" altLang="en-US"/>
          </a:p>
        </p:txBody>
      </p:sp>
      <p:sp>
        <p:nvSpPr>
          <p:cNvPr id="4" name="幻灯片图像占位符 3"/>
          <p:cNvSpPr>
            <a:spLocks noGrp="1" noRot="1" noChangeAspect="1"/>
          </p:cNvSpPr>
          <p:nvPr>
            <p:ph type="sldImg" idx="2"/>
          </p:nvPr>
        </p:nvSpPr>
        <p:spPr>
          <a:xfrm>
            <a:off x="2697163" y="509588"/>
            <a:ext cx="4533900" cy="2549525"/>
          </a:xfrm>
          <a:prstGeom prst="rect">
            <a:avLst/>
          </a:prstGeom>
          <a:noFill/>
          <a:ln w="12700">
            <a:solidFill>
              <a:prstClr val="black"/>
            </a:solidFill>
          </a:ln>
        </p:spPr>
      </p:sp>
      <p:sp>
        <p:nvSpPr>
          <p:cNvPr id="5" name="备注占位符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extLst>
      <p:ext uri="{BB962C8B-B14F-4D97-AF65-F5344CB8AC3E}">
        <p14:creationId xmlns:p14="http://schemas.microsoft.com/office/powerpoint/2010/main" val="1065765344"/>
      </p:ext>
    </p:extLst>
  </p:cSld>
  <p:clrMap bg1="lt1" tx1="dk1" bg2="lt2" tx2="dk2" accent1="accent1" accent2="accent2" accent3="accent3" accent4="accent4" accent5="accent5" accent6="accent6" hlink="hlink" folHlink="folHlink"/>
  <p:notesStyle>
    <a:lvl1pPr marL="0" algn="l" defTabSz="913130" rtl="0" eaLnBrk="1" latinLnBrk="0" hangingPunct="1">
      <a:defRPr sz="1200" kern="1200">
        <a:solidFill>
          <a:schemeClr val="tx1"/>
        </a:solidFill>
        <a:latin typeface="+mn-lt"/>
        <a:ea typeface="+mn-ea"/>
        <a:cs typeface="+mn-cs"/>
      </a:defRPr>
    </a:lvl1pPr>
    <a:lvl2pPr marL="457200" algn="l" defTabSz="913130" rtl="0" eaLnBrk="1" latinLnBrk="0" hangingPunct="1">
      <a:defRPr sz="1200" kern="1200">
        <a:solidFill>
          <a:schemeClr val="tx1"/>
        </a:solidFill>
        <a:latin typeface="+mn-lt"/>
        <a:ea typeface="+mn-ea"/>
        <a:cs typeface="+mn-cs"/>
      </a:defRPr>
    </a:lvl2pPr>
    <a:lvl3pPr marL="914400" algn="l" defTabSz="913130" rtl="0" eaLnBrk="1" latinLnBrk="0" hangingPunct="1">
      <a:defRPr sz="1200" kern="1200">
        <a:solidFill>
          <a:schemeClr val="tx1"/>
        </a:solidFill>
        <a:latin typeface="+mn-lt"/>
        <a:ea typeface="+mn-ea"/>
        <a:cs typeface="+mn-cs"/>
      </a:defRPr>
    </a:lvl3pPr>
    <a:lvl4pPr marL="1371600" algn="l" defTabSz="913130" rtl="0" eaLnBrk="1" latinLnBrk="0" hangingPunct="1">
      <a:defRPr sz="1200" kern="1200">
        <a:solidFill>
          <a:schemeClr val="tx1"/>
        </a:solidFill>
        <a:latin typeface="+mn-lt"/>
        <a:ea typeface="+mn-ea"/>
        <a:cs typeface="+mn-cs"/>
      </a:defRPr>
    </a:lvl4pPr>
    <a:lvl5pPr marL="1828800" algn="l" defTabSz="913130" rtl="0" eaLnBrk="1" latinLnBrk="0" hangingPunct="1">
      <a:defRPr sz="1200" kern="1200">
        <a:solidFill>
          <a:schemeClr val="tx1"/>
        </a:solidFill>
        <a:latin typeface="+mn-lt"/>
        <a:ea typeface="+mn-ea"/>
        <a:cs typeface="+mn-cs"/>
      </a:defRPr>
    </a:lvl5pPr>
    <a:lvl6pPr marL="2286000" algn="l" defTabSz="913130" rtl="0" eaLnBrk="1" latinLnBrk="0" hangingPunct="1">
      <a:defRPr sz="1200" kern="1200">
        <a:solidFill>
          <a:schemeClr val="tx1"/>
        </a:solidFill>
        <a:latin typeface="+mn-lt"/>
        <a:ea typeface="+mn-ea"/>
        <a:cs typeface="+mn-cs"/>
      </a:defRPr>
    </a:lvl6pPr>
    <a:lvl7pPr marL="2742565" algn="l" defTabSz="913130" rtl="0" eaLnBrk="1" latinLnBrk="0" hangingPunct="1">
      <a:defRPr sz="1200" kern="1200">
        <a:solidFill>
          <a:schemeClr val="tx1"/>
        </a:solidFill>
        <a:latin typeface="+mn-lt"/>
        <a:ea typeface="+mn-ea"/>
        <a:cs typeface="+mn-cs"/>
      </a:defRPr>
    </a:lvl7pPr>
    <a:lvl8pPr marL="3199765" algn="l" defTabSz="913130" rtl="0" eaLnBrk="1" latinLnBrk="0" hangingPunct="1">
      <a:defRPr sz="1200" kern="1200">
        <a:solidFill>
          <a:schemeClr val="tx1"/>
        </a:solidFill>
        <a:latin typeface="+mn-lt"/>
        <a:ea typeface="+mn-ea"/>
        <a:cs typeface="+mn-cs"/>
      </a:defRPr>
    </a:lvl8pPr>
    <a:lvl9pPr marL="3656965"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12</a:t>
            </a:fld>
            <a:endParaRPr lang="zh-CN" altLang="en-US"/>
          </a:p>
        </p:txBody>
      </p:sp>
    </p:spTree>
    <p:extLst>
      <p:ext uri="{BB962C8B-B14F-4D97-AF65-F5344CB8AC3E}">
        <p14:creationId xmlns:p14="http://schemas.microsoft.com/office/powerpoint/2010/main" val="241546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17</a:t>
            </a:fld>
            <a:endParaRPr lang="zh-CN" altLang="en-US"/>
          </a:p>
        </p:txBody>
      </p:sp>
    </p:spTree>
    <p:extLst>
      <p:ext uri="{BB962C8B-B14F-4D97-AF65-F5344CB8AC3E}">
        <p14:creationId xmlns:p14="http://schemas.microsoft.com/office/powerpoint/2010/main" val="3939537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22</a:t>
            </a:fld>
            <a:endParaRPr lang="zh-CN" altLang="en-US"/>
          </a:p>
        </p:txBody>
      </p:sp>
    </p:spTree>
    <p:extLst>
      <p:ext uri="{BB962C8B-B14F-4D97-AF65-F5344CB8AC3E}">
        <p14:creationId xmlns:p14="http://schemas.microsoft.com/office/powerpoint/2010/main" val="3083262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26</a:t>
            </a:fld>
            <a:endParaRPr lang="zh-CN" altLang="en-US"/>
          </a:p>
        </p:txBody>
      </p:sp>
    </p:spTree>
    <p:extLst>
      <p:ext uri="{BB962C8B-B14F-4D97-AF65-F5344CB8AC3E}">
        <p14:creationId xmlns:p14="http://schemas.microsoft.com/office/powerpoint/2010/main" val="856653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27</a:t>
            </a:fld>
            <a:endParaRPr lang="zh-CN" altLang="en-US"/>
          </a:p>
        </p:txBody>
      </p:sp>
    </p:spTree>
    <p:extLst>
      <p:ext uri="{BB962C8B-B14F-4D97-AF65-F5344CB8AC3E}">
        <p14:creationId xmlns:p14="http://schemas.microsoft.com/office/powerpoint/2010/main" val="1857802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2021/6/28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Tree>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2021/6/28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a:xfrm flipH="1">
            <a:off x="-1" y="248019"/>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grpSp>
      <p:sp>
        <p:nvSpPr>
          <p:cNvPr id="6" name="文本框 12"/>
          <p:cNvSpPr txBox="1">
            <a:spLocks noChangeArrowheads="1"/>
          </p:cNvSpPr>
          <p:nvPr userDrawn="1"/>
        </p:nvSpPr>
        <p:spPr bwMode="auto">
          <a:xfrm>
            <a:off x="-1" y="370296"/>
            <a:ext cx="1796090" cy="804321"/>
          </a:xfrm>
          <a:prstGeom prst="rect">
            <a:avLst/>
          </a:prstGeom>
          <a:noFill/>
          <a:ln>
            <a:noFill/>
          </a:ln>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advClick="0" advTm="300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2021/6/28</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advClick="0" advTm="3000"/>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130" rtl="0" eaLnBrk="1" latinLnBrk="0" hangingPunct="1">
        <a:defRPr sz="1800" kern="1200">
          <a:solidFill>
            <a:schemeClr val="tx1"/>
          </a:solidFill>
          <a:latin typeface="+mn-lt"/>
          <a:ea typeface="+mn-ea"/>
          <a:cs typeface="+mn-cs"/>
        </a:defRPr>
      </a:lvl1pPr>
      <a:lvl2pPr marL="457200" algn="l" defTabSz="913130" rtl="0" eaLnBrk="1" latinLnBrk="0" hangingPunct="1">
        <a:defRPr sz="1800" kern="1200">
          <a:solidFill>
            <a:schemeClr val="tx1"/>
          </a:solidFill>
          <a:latin typeface="+mn-lt"/>
          <a:ea typeface="+mn-ea"/>
          <a:cs typeface="+mn-cs"/>
        </a:defRPr>
      </a:lvl2pPr>
      <a:lvl3pPr marL="914400" algn="l" defTabSz="913130" rtl="0" eaLnBrk="1" latinLnBrk="0" hangingPunct="1">
        <a:defRPr sz="1800" kern="1200">
          <a:solidFill>
            <a:schemeClr val="tx1"/>
          </a:solidFill>
          <a:latin typeface="+mn-lt"/>
          <a:ea typeface="+mn-ea"/>
          <a:cs typeface="+mn-cs"/>
        </a:defRPr>
      </a:lvl3pPr>
      <a:lvl4pPr marL="1371600" algn="l" defTabSz="913130" rtl="0" eaLnBrk="1" latinLnBrk="0" hangingPunct="1">
        <a:defRPr sz="1800" kern="1200">
          <a:solidFill>
            <a:schemeClr val="tx1"/>
          </a:solidFill>
          <a:latin typeface="+mn-lt"/>
          <a:ea typeface="+mn-ea"/>
          <a:cs typeface="+mn-cs"/>
        </a:defRPr>
      </a:lvl4pPr>
      <a:lvl5pPr marL="1828800" algn="l" defTabSz="913130" rtl="0" eaLnBrk="1" latinLnBrk="0" hangingPunct="1">
        <a:defRPr sz="1800" kern="1200">
          <a:solidFill>
            <a:schemeClr val="tx1"/>
          </a:solidFill>
          <a:latin typeface="+mn-lt"/>
          <a:ea typeface="+mn-ea"/>
          <a:cs typeface="+mn-cs"/>
        </a:defRPr>
      </a:lvl5pPr>
      <a:lvl6pPr marL="2286000" algn="l" defTabSz="913130" rtl="0" eaLnBrk="1" latinLnBrk="0" hangingPunct="1">
        <a:defRPr sz="1800" kern="1200">
          <a:solidFill>
            <a:schemeClr val="tx1"/>
          </a:solidFill>
          <a:latin typeface="+mn-lt"/>
          <a:ea typeface="+mn-ea"/>
          <a:cs typeface="+mn-cs"/>
        </a:defRPr>
      </a:lvl6pPr>
      <a:lvl7pPr marL="2742565" algn="l" defTabSz="913130" rtl="0" eaLnBrk="1" latinLnBrk="0" hangingPunct="1">
        <a:defRPr sz="1800" kern="1200">
          <a:solidFill>
            <a:schemeClr val="tx1"/>
          </a:solidFill>
          <a:latin typeface="+mn-lt"/>
          <a:ea typeface="+mn-ea"/>
          <a:cs typeface="+mn-cs"/>
        </a:defRPr>
      </a:lvl7pPr>
      <a:lvl8pPr marL="3199765" algn="l" defTabSz="913130" rtl="0" eaLnBrk="1" latinLnBrk="0" hangingPunct="1">
        <a:defRPr sz="1800" kern="1200">
          <a:solidFill>
            <a:schemeClr val="tx1"/>
          </a:solidFill>
          <a:latin typeface="+mn-lt"/>
          <a:ea typeface="+mn-ea"/>
          <a:cs typeface="+mn-cs"/>
        </a:defRPr>
      </a:lvl8pPr>
      <a:lvl9pPr marL="3656965" algn="l" defTabSz="913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tiff"/><Relationship Id="rId5" Type="http://schemas.openxmlformats.org/officeDocument/2006/relationships/image" Target="../media/image10.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4.tiff"/><Relationship Id="rId5" Type="http://schemas.openxmlformats.org/officeDocument/2006/relationships/image" Target="../media/image4.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16.jpeg"/><Relationship Id="rId5" Type="http://schemas.openxmlformats.org/officeDocument/2006/relationships/image" Target="../media/image4.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7.jpeg"/><Relationship Id="rId5" Type="http://schemas.openxmlformats.org/officeDocument/2006/relationships/image" Target="../media/image4.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20.png"/><Relationship Id="rId5" Type="http://schemas.openxmlformats.org/officeDocument/2006/relationships/image" Target="../media/image4.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4.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4.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4.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3.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23.jpeg"/><Relationship Id="rId5" Type="http://schemas.openxmlformats.org/officeDocument/2006/relationships/image" Target="../media/image4.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4.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4.jpeg"/><Relationship Id="rId5" Type="http://schemas.openxmlformats.org/officeDocument/2006/relationships/image" Target="../media/image26.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6.xml"/><Relationship Id="rId7"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27.jpeg"/><Relationship Id="rId5" Type="http://schemas.openxmlformats.org/officeDocument/2006/relationships/image" Target="../media/image4.jpeg"/><Relationship Id="rId10" Type="http://schemas.openxmlformats.org/officeDocument/2006/relationships/image" Target="../media/image31.jpeg"/><Relationship Id="rId4" Type="http://schemas.openxmlformats.org/officeDocument/2006/relationships/image" Target="../media/image2.pn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4.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4.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32.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6.xml"/><Relationship Id="rId7" Type="http://schemas.openxmlformats.org/officeDocument/2006/relationships/diagramQuickStyle" Target="../diagrams/quickStyle1.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diagramLayout" Target="../diagrams/layout1.xml"/><Relationship Id="rId11" Type="http://schemas.openxmlformats.org/officeDocument/2006/relationships/image" Target="../media/image4.jpeg"/><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4.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75" y="26749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0" y="1491630"/>
            <a:ext cx="9144000" cy="1727968"/>
          </a:xfrm>
          <a:prstGeom prst="rect">
            <a:avLst/>
          </a:prstGeom>
          <a:solidFill>
            <a:schemeClr val="accent3"/>
          </a:solidFill>
        </p:spPr>
        <p:txBody>
          <a:bodyPr wrap="square" anchor="ctr" anchorCtr="0">
            <a:noAutofit/>
          </a:bodyPr>
          <a:lstStyle/>
          <a:p>
            <a:pPr algn="ctr" defTabSz="963295">
              <a:spcBef>
                <a:spcPts val="4200"/>
              </a:spcBef>
            </a:pP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心肺复苏（</a:t>
            </a:r>
            <a:r>
              <a:rPr lang="en-US" altLang="zh-CN" sz="3600" b="1" dirty="0">
                <a:solidFill>
                  <a:schemeClr val="bg1"/>
                </a:solidFill>
                <a:latin typeface="微软雅黑" panose="020B0503020204020204" pitchFamily="34" charset="-122"/>
                <a:ea typeface="微软雅黑" panose="020B0503020204020204" pitchFamily="34" charset="-122"/>
                <a:cs typeface="+mn-ea"/>
                <a:sym typeface="+mn-lt"/>
              </a:rPr>
              <a:t>CPR+AED</a:t>
            </a: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a:t>
            </a:r>
          </a:p>
        </p:txBody>
      </p:sp>
      <p:sp>
        <p:nvSpPr>
          <p:cNvPr id="6" name="矩形 5"/>
          <p:cNvSpPr/>
          <p:nvPr/>
        </p:nvSpPr>
        <p:spPr>
          <a:xfrm>
            <a:off x="0" y="4242624"/>
            <a:ext cx="9143999" cy="417358"/>
          </a:xfrm>
          <a:prstGeom prst="rect">
            <a:avLst/>
          </a:prstGeom>
        </p:spPr>
        <p:txBody>
          <a:bodyPr wrap="square">
            <a:spAutoFit/>
          </a:bodyPr>
          <a:lstStyle/>
          <a:p>
            <a:pPr marL="0" marR="0" lvl="0" indent="0" algn="ctr" defTabSz="963295"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中国红十字会总会训练中心</a:t>
            </a:r>
            <a:endPar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1"/>
    </p:custDataLst>
    <p:extLst>
      <p:ext uri="{BB962C8B-B14F-4D97-AF65-F5344CB8AC3E}">
        <p14:creationId xmlns:p14="http://schemas.microsoft.com/office/powerpoint/2010/main" val="14115949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3FE97C8-F386-4B55-BBA4-3648328CF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707654"/>
            <a:ext cx="2340864" cy="2657856"/>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呼救</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圆角矩形标注 8">
            <a:extLst>
              <a:ext uri="{FF2B5EF4-FFF2-40B4-BE49-F238E27FC236}">
                <a16:creationId xmlns:a16="http://schemas.microsoft.com/office/drawing/2014/main" xmlns="" id="{B63A9267-F195-4BFC-8164-F98D3F7596CB}"/>
              </a:ext>
            </a:extLst>
          </p:cNvPr>
          <p:cNvSpPr/>
          <p:nvPr/>
        </p:nvSpPr>
        <p:spPr>
          <a:xfrm>
            <a:off x="1547664" y="1571625"/>
            <a:ext cx="3851672" cy="2247900"/>
          </a:xfrm>
          <a:custGeom>
            <a:avLst/>
            <a:gdLst>
              <a:gd name="connsiteX0" fmla="*/ 0 w 4608512"/>
              <a:gd name="connsiteY0" fmla="*/ 381008 h 2286000"/>
              <a:gd name="connsiteX1" fmla="*/ 381008 w 4608512"/>
              <a:gd name="connsiteY1" fmla="*/ 0 h 2286000"/>
              <a:gd name="connsiteX2" fmla="*/ 2688299 w 4608512"/>
              <a:gd name="connsiteY2" fmla="*/ 0 h 2286000"/>
              <a:gd name="connsiteX3" fmla="*/ 2688299 w 4608512"/>
              <a:gd name="connsiteY3" fmla="*/ 0 h 2286000"/>
              <a:gd name="connsiteX4" fmla="*/ 3840427 w 4608512"/>
              <a:gd name="connsiteY4" fmla="*/ 0 h 2286000"/>
              <a:gd name="connsiteX5" fmla="*/ 4227504 w 4608512"/>
              <a:gd name="connsiteY5" fmla="*/ 0 h 2286000"/>
              <a:gd name="connsiteX6" fmla="*/ 4608512 w 4608512"/>
              <a:gd name="connsiteY6" fmla="*/ 381008 h 2286000"/>
              <a:gd name="connsiteX7" fmla="*/ 4608512 w 4608512"/>
              <a:gd name="connsiteY7" fmla="*/ 381000 h 2286000"/>
              <a:gd name="connsiteX8" fmla="*/ 5455971 w 4608512"/>
              <a:gd name="connsiteY8" fmla="*/ 589811 h 2286000"/>
              <a:gd name="connsiteX9" fmla="*/ 4608512 w 4608512"/>
              <a:gd name="connsiteY9" fmla="*/ 952500 h 2286000"/>
              <a:gd name="connsiteX10" fmla="*/ 4608512 w 4608512"/>
              <a:gd name="connsiteY10" fmla="*/ 1904992 h 2286000"/>
              <a:gd name="connsiteX11" fmla="*/ 4227504 w 4608512"/>
              <a:gd name="connsiteY11" fmla="*/ 2286000 h 2286000"/>
              <a:gd name="connsiteX12" fmla="*/ 3840427 w 4608512"/>
              <a:gd name="connsiteY12" fmla="*/ 2286000 h 2286000"/>
              <a:gd name="connsiteX13" fmla="*/ 2688299 w 4608512"/>
              <a:gd name="connsiteY13" fmla="*/ 2286000 h 2286000"/>
              <a:gd name="connsiteX14" fmla="*/ 2688299 w 4608512"/>
              <a:gd name="connsiteY14" fmla="*/ 2286000 h 2286000"/>
              <a:gd name="connsiteX15" fmla="*/ 381008 w 4608512"/>
              <a:gd name="connsiteY15" fmla="*/ 2286000 h 2286000"/>
              <a:gd name="connsiteX16" fmla="*/ 0 w 4608512"/>
              <a:gd name="connsiteY16" fmla="*/ 1904992 h 2286000"/>
              <a:gd name="connsiteX17" fmla="*/ 0 w 4608512"/>
              <a:gd name="connsiteY17" fmla="*/ 952500 h 2286000"/>
              <a:gd name="connsiteX18" fmla="*/ 0 w 4608512"/>
              <a:gd name="connsiteY18" fmla="*/ 381000 h 2286000"/>
              <a:gd name="connsiteX19" fmla="*/ 0 w 4608512"/>
              <a:gd name="connsiteY19" fmla="*/ 381000 h 2286000"/>
              <a:gd name="connsiteX20" fmla="*/ 0 w 4608512"/>
              <a:gd name="connsiteY20" fmla="*/ 381008 h 2286000"/>
              <a:gd name="connsiteX0-1" fmla="*/ 0 w 5455971"/>
              <a:gd name="connsiteY0-2" fmla="*/ 381008 h 2286000"/>
              <a:gd name="connsiteX1-3" fmla="*/ 381008 w 5455971"/>
              <a:gd name="connsiteY1-4" fmla="*/ 0 h 2286000"/>
              <a:gd name="connsiteX2-5" fmla="*/ 2688299 w 5455971"/>
              <a:gd name="connsiteY2-6" fmla="*/ 0 h 2286000"/>
              <a:gd name="connsiteX3-7" fmla="*/ 2688299 w 5455971"/>
              <a:gd name="connsiteY3-8" fmla="*/ 0 h 2286000"/>
              <a:gd name="connsiteX4-9" fmla="*/ 3840427 w 5455971"/>
              <a:gd name="connsiteY4-10" fmla="*/ 0 h 2286000"/>
              <a:gd name="connsiteX5-11" fmla="*/ 4227504 w 5455971"/>
              <a:gd name="connsiteY5-12" fmla="*/ 0 h 2286000"/>
              <a:gd name="connsiteX6-13" fmla="*/ 4608512 w 5455971"/>
              <a:gd name="connsiteY6-14" fmla="*/ 381008 h 2286000"/>
              <a:gd name="connsiteX7-15" fmla="*/ 4608512 w 5455971"/>
              <a:gd name="connsiteY7-16" fmla="*/ 381000 h 2286000"/>
              <a:gd name="connsiteX8-17" fmla="*/ 5455971 w 5455971"/>
              <a:gd name="connsiteY8-18" fmla="*/ 589811 h 2286000"/>
              <a:gd name="connsiteX9-19" fmla="*/ 4608512 w 5455971"/>
              <a:gd name="connsiteY9-20" fmla="*/ 720489 h 2286000"/>
              <a:gd name="connsiteX10-21" fmla="*/ 4608512 w 5455971"/>
              <a:gd name="connsiteY10-22" fmla="*/ 1904992 h 2286000"/>
              <a:gd name="connsiteX11-23" fmla="*/ 4227504 w 5455971"/>
              <a:gd name="connsiteY11-24" fmla="*/ 2286000 h 2286000"/>
              <a:gd name="connsiteX12-25" fmla="*/ 3840427 w 5455971"/>
              <a:gd name="connsiteY12-26" fmla="*/ 2286000 h 2286000"/>
              <a:gd name="connsiteX13-27" fmla="*/ 2688299 w 5455971"/>
              <a:gd name="connsiteY13-28" fmla="*/ 2286000 h 2286000"/>
              <a:gd name="connsiteX14-29" fmla="*/ 2688299 w 5455971"/>
              <a:gd name="connsiteY14-30" fmla="*/ 2286000 h 2286000"/>
              <a:gd name="connsiteX15-31" fmla="*/ 381008 w 5455971"/>
              <a:gd name="connsiteY15-32" fmla="*/ 2286000 h 2286000"/>
              <a:gd name="connsiteX16-33" fmla="*/ 0 w 5455971"/>
              <a:gd name="connsiteY16-34" fmla="*/ 1904992 h 2286000"/>
              <a:gd name="connsiteX17-35" fmla="*/ 0 w 5455971"/>
              <a:gd name="connsiteY17-36" fmla="*/ 952500 h 2286000"/>
              <a:gd name="connsiteX18-37" fmla="*/ 0 w 5455971"/>
              <a:gd name="connsiteY18-38" fmla="*/ 381000 h 2286000"/>
              <a:gd name="connsiteX19-39" fmla="*/ 0 w 5455971"/>
              <a:gd name="connsiteY19-40" fmla="*/ 381000 h 2286000"/>
              <a:gd name="connsiteX20-41" fmla="*/ 0 w 5455971"/>
              <a:gd name="connsiteY20-42" fmla="*/ 381008 h 2286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5455971" h="2286000">
                <a:moveTo>
                  <a:pt x="0" y="381008"/>
                </a:moveTo>
                <a:cubicBezTo>
                  <a:pt x="0" y="170583"/>
                  <a:pt x="170583" y="0"/>
                  <a:pt x="381008" y="0"/>
                </a:cubicBezTo>
                <a:lnTo>
                  <a:pt x="2688299" y="0"/>
                </a:lnTo>
                <a:lnTo>
                  <a:pt x="2688299" y="0"/>
                </a:lnTo>
                <a:lnTo>
                  <a:pt x="3840427" y="0"/>
                </a:lnTo>
                <a:lnTo>
                  <a:pt x="4227504" y="0"/>
                </a:lnTo>
                <a:cubicBezTo>
                  <a:pt x="4437929" y="0"/>
                  <a:pt x="4608512" y="170583"/>
                  <a:pt x="4608512" y="381008"/>
                </a:cubicBezTo>
                <a:lnTo>
                  <a:pt x="4608512" y="381000"/>
                </a:lnTo>
                <a:lnTo>
                  <a:pt x="5455971" y="589811"/>
                </a:lnTo>
                <a:lnTo>
                  <a:pt x="4608512" y="720489"/>
                </a:lnTo>
                <a:lnTo>
                  <a:pt x="4608512" y="1904992"/>
                </a:lnTo>
                <a:cubicBezTo>
                  <a:pt x="4608512" y="2115417"/>
                  <a:pt x="4437929" y="2286000"/>
                  <a:pt x="4227504" y="2286000"/>
                </a:cubicBezTo>
                <a:lnTo>
                  <a:pt x="3840427" y="2286000"/>
                </a:lnTo>
                <a:lnTo>
                  <a:pt x="2688299" y="2286000"/>
                </a:lnTo>
                <a:lnTo>
                  <a:pt x="2688299" y="2286000"/>
                </a:lnTo>
                <a:lnTo>
                  <a:pt x="381008" y="2286000"/>
                </a:lnTo>
                <a:cubicBezTo>
                  <a:pt x="170583" y="2286000"/>
                  <a:pt x="0" y="2115417"/>
                  <a:pt x="0" y="1904992"/>
                </a:cubicBezTo>
                <a:lnTo>
                  <a:pt x="0" y="952500"/>
                </a:lnTo>
                <a:lnTo>
                  <a:pt x="0" y="381000"/>
                </a:lnTo>
                <a:lnTo>
                  <a:pt x="0" y="381000"/>
                </a:lnTo>
                <a:lnTo>
                  <a:pt x="0" y="381008"/>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50000"/>
              </a:lnSpc>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快来人啊，这里有人晕倒了</a:t>
            </a:r>
            <a:endParaRPr lang="en-US" altLang="zh-CN"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我是红十字救护员</a:t>
            </a:r>
          </a:p>
          <a:p>
            <a:pPr marL="285750" indent="-285750">
              <a:lnSpc>
                <a:spcPct val="150000"/>
              </a:lnSpc>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请您帮忙拨打急救电话</a:t>
            </a:r>
          </a:p>
          <a:p>
            <a:pPr marL="285750" indent="-285750">
              <a:lnSpc>
                <a:spcPct val="150000"/>
              </a:lnSpc>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如有</a:t>
            </a:r>
            <a:r>
              <a:rPr lang="en-US" altLang="zh-CN"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AED</a:t>
            </a: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，请取来</a:t>
            </a:r>
          </a:p>
          <a:p>
            <a:pPr marL="285750" indent="-285750">
              <a:lnSpc>
                <a:spcPct val="150000"/>
              </a:lnSpc>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谁会急救，过来帮忙</a:t>
            </a: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xmlns="" id="{3C8479B9-414A-4F37-8085-83DFEFE778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9373030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胸外按压</a:t>
            </a:r>
            <a:r>
              <a:rPr lang="en-US" altLang="zh-CN" dirty="0">
                <a:sym typeface="+mn-lt"/>
              </a:rPr>
              <a:t>——</a:t>
            </a:r>
            <a:r>
              <a:rPr lang="zh-CN" altLang="en-US" dirty="0">
                <a:sym typeface="+mn-lt"/>
              </a:rPr>
              <a:t>位置</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0" name="图片 9">
            <a:extLst>
              <a:ext uri="{FF2B5EF4-FFF2-40B4-BE49-F238E27FC236}">
                <a16:creationId xmlns:a16="http://schemas.microsoft.com/office/drawing/2014/main" xmlns="" id="{177EF119-4B49-4A5A-AE4B-0EF3FE7A02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1039819"/>
            <a:ext cx="3761047" cy="2658893"/>
          </a:xfrm>
          <a:prstGeom prst="rect">
            <a:avLst/>
          </a:prstGeom>
        </p:spPr>
      </p:pic>
      <p:sp>
        <p:nvSpPr>
          <p:cNvPr id="11" name="Rectangle 3">
            <a:extLst>
              <a:ext uri="{FF2B5EF4-FFF2-40B4-BE49-F238E27FC236}">
                <a16:creationId xmlns:a16="http://schemas.microsoft.com/office/drawing/2014/main" xmlns="" id="{EF71215B-076B-4499-80E0-B8858E025AEA}"/>
              </a:ext>
            </a:extLst>
          </p:cNvPr>
          <p:cNvSpPr>
            <a:spLocks noChangeArrowheads="1"/>
          </p:cNvSpPr>
          <p:nvPr/>
        </p:nvSpPr>
        <p:spPr bwMode="auto">
          <a:xfrm>
            <a:off x="2699792" y="3867894"/>
            <a:ext cx="3614916" cy="777457"/>
          </a:xfrm>
          <a:prstGeom prst="rect">
            <a:avLst/>
          </a:prstGeom>
          <a:noFill/>
          <a:ln w="9525">
            <a:noFill/>
            <a:miter lim="800000"/>
          </a:ln>
        </p:spPr>
        <p:txBody>
          <a:bodyPr wrap="square">
            <a:spAutoFit/>
          </a:bodyPr>
          <a:lstStyle/>
          <a:p>
            <a:pPr algn="ctr">
              <a:lnSpc>
                <a:spcPct val="130000"/>
              </a:lnSpc>
              <a:defRPr/>
            </a:pPr>
            <a:r>
              <a:rPr lang="zh-CN" altLang="en-US" dirty="0">
                <a:latin typeface="微软雅黑" panose="020B0503020204020204" pitchFamily="34" charset="-122"/>
                <a:ea typeface="微软雅黑" panose="020B0503020204020204" pitchFamily="34" charset="-122"/>
              </a:rPr>
              <a:t>胸部正中、两乳头连线水平</a:t>
            </a:r>
            <a:endParaRPr lang="en-US" altLang="zh-CN" dirty="0">
              <a:latin typeface="微软雅黑" panose="020B0503020204020204" pitchFamily="34" charset="-122"/>
              <a:ea typeface="微软雅黑" panose="020B0503020204020204" pitchFamily="34" charset="-122"/>
            </a:endParaRPr>
          </a:p>
          <a:p>
            <a:pPr algn="ctr">
              <a:lnSpc>
                <a:spcPct val="130000"/>
              </a:lnSpc>
              <a:defRPr/>
            </a:pPr>
            <a:r>
              <a:rPr lang="zh-CN" altLang="en-US" dirty="0">
                <a:latin typeface="微软雅黑" panose="020B0503020204020204" pitchFamily="34" charset="-122"/>
                <a:ea typeface="微软雅黑" panose="020B0503020204020204" pitchFamily="34" charset="-122"/>
              </a:rPr>
              <a:t>即胸骨下半部</a:t>
            </a:r>
          </a:p>
        </p:txBody>
      </p:sp>
      <p:pic>
        <p:nvPicPr>
          <p:cNvPr id="12" name="图片 11">
            <a:extLst>
              <a:ext uri="{FF2B5EF4-FFF2-40B4-BE49-F238E27FC236}">
                <a16:creationId xmlns:a16="http://schemas.microsoft.com/office/drawing/2014/main" xmlns="" id="{2F80B0C3-3AD3-49FD-A6D3-725ED807FF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8024" y="1275606"/>
            <a:ext cx="3273042" cy="2313895"/>
          </a:xfrm>
          <a:prstGeom prst="rect">
            <a:avLst/>
          </a:prstGeom>
        </p:spPr>
      </p:pic>
      <p:pic>
        <p:nvPicPr>
          <p:cNvPr id="16" name="图片 15">
            <a:extLst>
              <a:ext uri="{FF2B5EF4-FFF2-40B4-BE49-F238E27FC236}">
                <a16:creationId xmlns:a16="http://schemas.microsoft.com/office/drawing/2014/main" xmlns="" id="{1F3BE14D-8B4F-4C6E-B7EB-6F867DDA40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8690636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7C219697-F8E2-448E-8D29-F5F4C0BDDC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156"/>
          <a:stretch/>
        </p:blipFill>
        <p:spPr>
          <a:xfrm>
            <a:off x="4572000" y="2354006"/>
            <a:ext cx="3461123" cy="2784892"/>
          </a:xfrm>
          <a:prstGeom prst="rect">
            <a:avLst/>
          </a:prstGeom>
        </p:spPr>
      </p:pic>
      <p:pic>
        <p:nvPicPr>
          <p:cNvPr id="14" name="图片 13">
            <a:extLst>
              <a:ext uri="{FF2B5EF4-FFF2-40B4-BE49-F238E27FC236}">
                <a16:creationId xmlns:a16="http://schemas.microsoft.com/office/drawing/2014/main" xmlns="" id="{6153FECC-F4BE-4522-9DFA-9AE8AC940D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2467" y="2783172"/>
            <a:ext cx="3331541" cy="2355726"/>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Rectangle 15">
            <a:extLst>
              <a:ext uri="{FF2B5EF4-FFF2-40B4-BE49-F238E27FC236}">
                <a16:creationId xmlns:a16="http://schemas.microsoft.com/office/drawing/2014/main" xmlns="" id="{885B7161-1B74-404E-9A08-7D7862BD11B6}"/>
              </a:ext>
            </a:extLst>
          </p:cNvPr>
          <p:cNvSpPr>
            <a:spLocks noChangeArrowheads="1"/>
          </p:cNvSpPr>
          <p:nvPr/>
        </p:nvSpPr>
        <p:spPr bwMode="auto">
          <a:xfrm>
            <a:off x="1112337" y="915567"/>
            <a:ext cx="6916047" cy="1867605"/>
          </a:xfrm>
          <a:prstGeom prst="rect">
            <a:avLst/>
          </a:prstGeom>
          <a:noFill/>
          <a:ln w="9525">
            <a:solidFill>
              <a:schemeClr val="bg1"/>
            </a:solidFill>
            <a:miter lim="800000"/>
          </a:ln>
        </p:spPr>
        <p:txBody>
          <a:bodyPr/>
          <a:lstStyle/>
          <a:p>
            <a:pPr marL="478631" indent="-342900">
              <a:lnSpc>
                <a:spcPct val="12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一手掌根紧贴按压位置，双手十指相扣，掌根重叠，手指翘起</a:t>
            </a:r>
            <a:endParaRPr lang="en-US" altLang="zh-CN" dirty="0">
              <a:latin typeface="微软雅黑" panose="020B0503020204020204" pitchFamily="34" charset="-122"/>
              <a:ea typeface="微软雅黑" panose="020B0503020204020204" pitchFamily="34" charset="-122"/>
            </a:endParaRPr>
          </a:p>
          <a:p>
            <a:pPr marL="478631" indent="-342900">
              <a:lnSpc>
                <a:spcPct val="12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双上肢伸直，上半身前倾，以髋关节为轴垂直下压</a:t>
            </a:r>
            <a:endParaRPr lang="en-US" altLang="zh-CN" dirty="0">
              <a:latin typeface="微软雅黑" panose="020B0503020204020204" pitchFamily="34" charset="-122"/>
              <a:ea typeface="微软雅黑" panose="020B0503020204020204" pitchFamily="34" charset="-122"/>
            </a:endParaRPr>
          </a:p>
          <a:p>
            <a:pPr marL="478631" indent="-342900">
              <a:lnSpc>
                <a:spcPct val="12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按压深度</a:t>
            </a:r>
            <a:r>
              <a:rPr lang="en-US" altLang="zh-CN" dirty="0">
                <a:latin typeface="微软雅黑" panose="020B0503020204020204" pitchFamily="34" charset="-122"/>
                <a:ea typeface="微软雅黑" panose="020B0503020204020204" pitchFamily="34" charset="-122"/>
              </a:rPr>
              <a:t>5~6</a:t>
            </a:r>
            <a:r>
              <a:rPr lang="zh-CN" altLang="en-US" dirty="0">
                <a:latin typeface="微软雅黑" panose="020B0503020204020204" pitchFamily="34" charset="-122"/>
                <a:ea typeface="微软雅黑" panose="020B0503020204020204" pitchFamily="34" charset="-122"/>
              </a:rPr>
              <a:t>厘米，按压频率</a:t>
            </a:r>
            <a:r>
              <a:rPr lang="en-US" altLang="zh-CN" dirty="0">
                <a:latin typeface="微软雅黑" panose="020B0503020204020204" pitchFamily="34" charset="-122"/>
                <a:ea typeface="微软雅黑" panose="020B0503020204020204" pitchFamily="34" charset="-122"/>
              </a:rPr>
              <a:t>100~120</a:t>
            </a:r>
            <a:r>
              <a:rPr lang="zh-CN" altLang="en-US" dirty="0">
                <a:latin typeface="微软雅黑" panose="020B0503020204020204" pitchFamily="34" charset="-122"/>
                <a:ea typeface="微软雅黑" panose="020B0503020204020204" pitchFamily="34" charset="-122"/>
              </a:rPr>
              <a:t>次</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分</a:t>
            </a:r>
            <a:endParaRPr lang="en-US" altLang="zh-CN" dirty="0">
              <a:latin typeface="微软雅黑" panose="020B0503020204020204" pitchFamily="34" charset="-122"/>
              <a:ea typeface="微软雅黑" panose="020B0503020204020204" pitchFamily="34" charset="-122"/>
            </a:endParaRPr>
          </a:p>
          <a:p>
            <a:pPr marL="478631" indent="-342900">
              <a:lnSpc>
                <a:spcPct val="12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每次按压后使胸廓完全回复原状</a:t>
            </a:r>
            <a:endParaRPr lang="en-US" altLang="zh-CN" dirty="0">
              <a:latin typeface="微软雅黑" panose="020B0503020204020204" pitchFamily="34" charset="-122"/>
              <a:ea typeface="微软雅黑" panose="020B0503020204020204" pitchFamily="34" charset="-122"/>
            </a:endParaRPr>
          </a:p>
          <a:p>
            <a:pPr marL="478631" indent="-342900">
              <a:lnSpc>
                <a:spcPct val="12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尽量避免按压中断</a:t>
            </a:r>
          </a:p>
          <a:p>
            <a:pPr marL="478631" indent="-342900">
              <a:lnSpc>
                <a:spcPct val="120000"/>
              </a:lnSpc>
              <a:spcBef>
                <a:spcPts val="450"/>
              </a:spcBef>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a:p>
            <a:pPr marL="478631" indent="-342900">
              <a:lnSpc>
                <a:spcPct val="120000"/>
              </a:lnSpc>
              <a:spcBef>
                <a:spcPts val="450"/>
              </a:spcBef>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a:p>
            <a:pPr marL="478631" indent="-342900">
              <a:lnSpc>
                <a:spcPct val="120000"/>
              </a:lnSpc>
              <a:spcBef>
                <a:spcPts val="450"/>
              </a:spcBef>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a:p>
            <a:pPr marL="478631" indent="-342900">
              <a:lnSpc>
                <a:spcPct val="120000"/>
              </a:lnSpc>
              <a:spcBef>
                <a:spcPts val="450"/>
              </a:spcBef>
              <a:buFont typeface="Wingdings" panose="05000000000000000000" pitchFamily="2" charset="2"/>
              <a:buChar char="Ø"/>
              <a:defRPr/>
            </a:pPr>
            <a:endParaRPr lang="zh-CN" altLang="en-US" dirty="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xmlns="" id="{1F3BE14D-8B4F-4C6E-B7EB-6F867DDA40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2" name="标题 3">
            <a:extLst>
              <a:ext uri="{FF2B5EF4-FFF2-40B4-BE49-F238E27FC236}">
                <a16:creationId xmlns:a16="http://schemas.microsoft.com/office/drawing/2014/main" xmlns="" id="{2C53F4EA-58AA-4ADF-9E0B-0C0E24E7414B}"/>
              </a:ext>
            </a:extLst>
          </p:cNvPr>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胸外按压</a:t>
            </a:r>
            <a:r>
              <a:rPr lang="en-US" altLang="zh-CN" dirty="0">
                <a:sym typeface="+mn-lt"/>
              </a:rPr>
              <a:t>——</a:t>
            </a:r>
            <a:r>
              <a:rPr lang="zh-CN" altLang="en-US" dirty="0">
                <a:sym typeface="+mn-lt"/>
              </a:rPr>
              <a:t>方法</a:t>
            </a:r>
            <a:endParaRPr lang="zh-CN" dirty="0">
              <a:sym typeface="+mn-lt"/>
            </a:endParaRPr>
          </a:p>
        </p:txBody>
      </p:sp>
    </p:spTree>
    <p:custDataLst>
      <p:tags r:id="rId1"/>
    </p:custDataLst>
    <p:extLst>
      <p:ext uri="{BB962C8B-B14F-4D97-AF65-F5344CB8AC3E}">
        <p14:creationId xmlns:p14="http://schemas.microsoft.com/office/powerpoint/2010/main" val="35548240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打开气道</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6" name="图片 15">
            <a:extLst>
              <a:ext uri="{FF2B5EF4-FFF2-40B4-BE49-F238E27FC236}">
                <a16:creationId xmlns:a16="http://schemas.microsoft.com/office/drawing/2014/main" xmlns="" id="{1F3BE14D-8B4F-4C6E-B7EB-6F867DDA40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3" name="TextBox 9">
            <a:extLst>
              <a:ext uri="{FF2B5EF4-FFF2-40B4-BE49-F238E27FC236}">
                <a16:creationId xmlns:a16="http://schemas.microsoft.com/office/drawing/2014/main" xmlns="" id="{B83D4D32-78C7-49BC-88F1-56067714FD85}"/>
              </a:ext>
            </a:extLst>
          </p:cNvPr>
          <p:cNvSpPr txBox="1">
            <a:spLocks noChangeArrowheads="1"/>
          </p:cNvSpPr>
          <p:nvPr/>
        </p:nvSpPr>
        <p:spPr bwMode="auto">
          <a:xfrm>
            <a:off x="2051720" y="3570570"/>
            <a:ext cx="1181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066800">
              <a:spcBef>
                <a:spcPct val="0"/>
              </a:spcBef>
            </a:pPr>
            <a:r>
              <a:rPr lang="zh-CN" altLang="en-US" dirty="0">
                <a:latin typeface="微软雅黑" panose="020B0503020204020204" pitchFamily="34" charset="-122"/>
                <a:ea typeface="微软雅黑" panose="020B0503020204020204" pitchFamily="34" charset="-122"/>
              </a:rPr>
              <a:t>观察异物</a:t>
            </a:r>
          </a:p>
        </p:txBody>
      </p:sp>
      <p:pic>
        <p:nvPicPr>
          <p:cNvPr id="14" name="图片 13">
            <a:extLst>
              <a:ext uri="{FF2B5EF4-FFF2-40B4-BE49-F238E27FC236}">
                <a16:creationId xmlns:a16="http://schemas.microsoft.com/office/drawing/2014/main" xmlns="" id="{2CAB654A-7E64-43A3-AD91-B970F68110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623" y="1277345"/>
            <a:ext cx="3155095" cy="2230512"/>
          </a:xfrm>
          <a:prstGeom prst="rect">
            <a:avLst/>
          </a:prstGeom>
        </p:spPr>
      </p:pic>
      <p:pic>
        <p:nvPicPr>
          <p:cNvPr id="15" name="图片 14">
            <a:extLst>
              <a:ext uri="{FF2B5EF4-FFF2-40B4-BE49-F238E27FC236}">
                <a16:creationId xmlns:a16="http://schemas.microsoft.com/office/drawing/2014/main" xmlns="" id="{791C0ED6-429B-4F1C-B797-425FBFF58B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5218" y="1365675"/>
            <a:ext cx="3407142" cy="2408698"/>
          </a:xfrm>
          <a:prstGeom prst="rect">
            <a:avLst/>
          </a:prstGeom>
        </p:spPr>
      </p:pic>
      <p:sp>
        <p:nvSpPr>
          <p:cNvPr id="17" name="TextBox 16">
            <a:extLst>
              <a:ext uri="{FF2B5EF4-FFF2-40B4-BE49-F238E27FC236}">
                <a16:creationId xmlns:a16="http://schemas.microsoft.com/office/drawing/2014/main" xmlns="" id="{F8A2A752-279C-4B19-A19E-BB8DD0FB7C46}"/>
              </a:ext>
            </a:extLst>
          </p:cNvPr>
          <p:cNvSpPr txBox="1">
            <a:spLocks noChangeArrowheads="1"/>
          </p:cNvSpPr>
          <p:nvPr/>
        </p:nvSpPr>
        <p:spPr bwMode="auto">
          <a:xfrm>
            <a:off x="5518151" y="3642578"/>
            <a:ext cx="1430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066800">
              <a:spcBef>
                <a:spcPct val="0"/>
              </a:spcBef>
            </a:pPr>
            <a:r>
              <a:rPr lang="zh-CN" altLang="en-US" dirty="0">
                <a:latin typeface="华文楷体" panose="02010600040101010101" pitchFamily="2" charset="-122"/>
                <a:ea typeface="华文楷体" panose="02010600040101010101" pitchFamily="2" charset="-122"/>
              </a:rPr>
              <a:t>    </a:t>
            </a:r>
            <a:r>
              <a:rPr lang="zh-CN" altLang="en-US" dirty="0">
                <a:latin typeface="微软雅黑" panose="020B0503020204020204" pitchFamily="34" charset="-122"/>
                <a:ea typeface="微软雅黑" panose="020B0503020204020204" pitchFamily="34" charset="-122"/>
              </a:rPr>
              <a:t>取异物</a:t>
            </a:r>
          </a:p>
        </p:txBody>
      </p:sp>
    </p:spTree>
    <p:custDataLst>
      <p:tags r:id="rId1"/>
    </p:custDataLst>
    <p:extLst>
      <p:ext uri="{BB962C8B-B14F-4D97-AF65-F5344CB8AC3E}">
        <p14:creationId xmlns:p14="http://schemas.microsoft.com/office/powerpoint/2010/main" val="2799895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打开气道</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6" name="图片 15">
            <a:extLst>
              <a:ext uri="{FF2B5EF4-FFF2-40B4-BE49-F238E27FC236}">
                <a16:creationId xmlns:a16="http://schemas.microsoft.com/office/drawing/2014/main" xmlns="" id="{1F3BE14D-8B4F-4C6E-B7EB-6F867DDA40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2" name="矩形 11">
            <a:extLst>
              <a:ext uri="{FF2B5EF4-FFF2-40B4-BE49-F238E27FC236}">
                <a16:creationId xmlns:a16="http://schemas.microsoft.com/office/drawing/2014/main" xmlns="" id="{1B599B4D-3699-4621-9FA1-A903ECE720B9}"/>
              </a:ext>
            </a:extLst>
          </p:cNvPr>
          <p:cNvSpPr/>
          <p:nvPr/>
        </p:nvSpPr>
        <p:spPr>
          <a:xfrm>
            <a:off x="1764271" y="3795886"/>
            <a:ext cx="5256001" cy="777457"/>
          </a:xfrm>
          <a:prstGeom prst="rect">
            <a:avLst/>
          </a:prstGeom>
        </p:spPr>
        <p:txBody>
          <a:bodyPr wrap="square">
            <a:spAutoFit/>
          </a:bodyPr>
          <a:lstStyle/>
          <a:p>
            <a:pPr algn="ctr" defTabSz="844550" eaLnBrk="0" hangingPunct="0">
              <a:lnSpc>
                <a:spcPct val="130000"/>
              </a:lnSpc>
              <a:spcAft>
                <a:spcPts val="0"/>
              </a:spcAft>
              <a:defRPr/>
            </a:pPr>
            <a:r>
              <a:rPr lang="zh-CN" altLang="en-US" dirty="0">
                <a:latin typeface="微软雅黑" panose="020B0503020204020204" pitchFamily="34" charset="-122"/>
                <a:ea typeface="微软雅黑" panose="020B0503020204020204" pitchFamily="34" charset="-122"/>
              </a:rPr>
              <a:t>打开气道</a:t>
            </a:r>
          </a:p>
          <a:p>
            <a:pPr algn="ctr" defTabSz="844550" eaLnBrk="0" hangingPunct="0">
              <a:lnSpc>
                <a:spcPct val="130000"/>
              </a:lnSpc>
              <a:spcAft>
                <a:spcPts val="0"/>
              </a:spcAft>
              <a:defRPr/>
            </a:pPr>
            <a:r>
              <a:rPr lang="zh-CN" altLang="en-US" dirty="0">
                <a:latin typeface="微软雅黑" panose="020B0503020204020204" pitchFamily="34" charset="-122"/>
                <a:ea typeface="微软雅黑" panose="020B0503020204020204" pitchFamily="34" charset="-122"/>
              </a:rPr>
              <a:t>（仰头举颏法，下颌角与耳垂连线和水平面垂直）</a:t>
            </a:r>
          </a:p>
        </p:txBody>
      </p:sp>
      <p:pic>
        <p:nvPicPr>
          <p:cNvPr id="18" name="图片 17">
            <a:extLst>
              <a:ext uri="{FF2B5EF4-FFF2-40B4-BE49-F238E27FC236}">
                <a16:creationId xmlns:a16="http://schemas.microsoft.com/office/drawing/2014/main" xmlns="" id="{6A5C5FA4-9E34-4596-9A7B-4E5F5DE8A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359" y="1002045"/>
            <a:ext cx="4033049" cy="2851761"/>
          </a:xfrm>
          <a:prstGeom prst="rect">
            <a:avLst/>
          </a:prstGeom>
        </p:spPr>
      </p:pic>
    </p:spTree>
    <p:custDataLst>
      <p:tags r:id="rId1"/>
    </p:custDataLst>
    <p:extLst>
      <p:ext uri="{BB962C8B-B14F-4D97-AF65-F5344CB8AC3E}">
        <p14:creationId xmlns:p14="http://schemas.microsoft.com/office/powerpoint/2010/main" val="23825996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人工呼吸</a:t>
            </a:r>
            <a:r>
              <a:rPr lang="en-US" altLang="zh-CN" dirty="0">
                <a:sym typeface="+mn-lt"/>
              </a:rPr>
              <a:t>——</a:t>
            </a:r>
            <a:r>
              <a:rPr lang="zh-CN" altLang="en-US" dirty="0">
                <a:sym typeface="+mn-lt"/>
              </a:rPr>
              <a:t>口对口</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6" name="图片 15">
            <a:extLst>
              <a:ext uri="{FF2B5EF4-FFF2-40B4-BE49-F238E27FC236}">
                <a16:creationId xmlns:a16="http://schemas.microsoft.com/office/drawing/2014/main" xmlns="" id="{1F3BE14D-8B4F-4C6E-B7EB-6F867DDA40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pic>
        <p:nvPicPr>
          <p:cNvPr id="10" name="图片 9">
            <a:extLst>
              <a:ext uri="{FF2B5EF4-FFF2-40B4-BE49-F238E27FC236}">
                <a16:creationId xmlns:a16="http://schemas.microsoft.com/office/drawing/2014/main" xmlns="" id="{380AA06A-8FD4-441D-91C1-F155E388EC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51520" y="1308722"/>
            <a:ext cx="3822932" cy="2703188"/>
          </a:xfrm>
          <a:prstGeom prst="rect">
            <a:avLst/>
          </a:prstGeom>
        </p:spPr>
      </p:pic>
      <p:sp>
        <p:nvSpPr>
          <p:cNvPr id="11" name="Rectangle 9">
            <a:extLst>
              <a:ext uri="{FF2B5EF4-FFF2-40B4-BE49-F238E27FC236}">
                <a16:creationId xmlns:a16="http://schemas.microsoft.com/office/drawing/2014/main" xmlns="" id="{81F7D62B-90F5-4E98-95D3-D00FDC5DBF32}"/>
              </a:ext>
            </a:extLst>
          </p:cNvPr>
          <p:cNvSpPr>
            <a:spLocks noChangeArrowheads="1"/>
          </p:cNvSpPr>
          <p:nvPr/>
        </p:nvSpPr>
        <p:spPr bwMode="auto">
          <a:xfrm>
            <a:off x="4499992" y="1275606"/>
            <a:ext cx="4176464" cy="2652818"/>
          </a:xfrm>
          <a:prstGeom prst="rect">
            <a:avLst/>
          </a:prstGeom>
          <a:noFill/>
          <a:ln w="38100">
            <a:noFill/>
            <a:miter lim="800000"/>
          </a:ln>
        </p:spPr>
        <p:txBody>
          <a:bodyPr/>
          <a:lstStyle/>
          <a:p>
            <a:pPr indent="-285750" defTabSz="844550" eaLnBrk="0" hangingPunct="0">
              <a:lnSpc>
                <a:spcPct val="130000"/>
              </a:lnSpc>
              <a:spcBef>
                <a:spcPts val="600"/>
              </a:spcBef>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打开气道，头后仰约</a:t>
            </a:r>
            <a:r>
              <a:rPr lang="en-US" altLang="zh-CN" dirty="0">
                <a:latin typeface="微软雅黑" panose="020B0503020204020204" pitchFamily="34" charset="-122"/>
                <a:ea typeface="微软雅黑" panose="020B0503020204020204" pitchFamily="34" charset="-122"/>
              </a:rPr>
              <a:t>90°</a:t>
            </a:r>
            <a:endParaRPr lang="zh-CN" altLang="en-US" dirty="0">
              <a:latin typeface="微软雅黑" panose="020B0503020204020204" pitchFamily="34" charset="-122"/>
              <a:ea typeface="微软雅黑" panose="020B0503020204020204" pitchFamily="34" charset="-122"/>
            </a:endParaRPr>
          </a:p>
          <a:p>
            <a:pPr indent="-285750" defTabSz="844550" eaLnBrk="0" hangingPunct="0">
              <a:lnSpc>
                <a:spcPct val="130000"/>
              </a:lnSpc>
              <a:spcBef>
                <a:spcPts val="600"/>
              </a:spcBef>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张大口包严患者口唇</a:t>
            </a:r>
          </a:p>
          <a:p>
            <a:pPr indent="-285750" defTabSz="844550" eaLnBrk="0" hangingPunct="0">
              <a:lnSpc>
                <a:spcPct val="130000"/>
              </a:lnSpc>
              <a:spcBef>
                <a:spcPts val="600"/>
              </a:spcBef>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捏紧患者鼻孔</a:t>
            </a:r>
          </a:p>
          <a:p>
            <a:pPr indent="-285750" defTabSz="844550" eaLnBrk="0" hangingPunct="0">
              <a:lnSpc>
                <a:spcPct val="130000"/>
              </a:lnSpc>
              <a:spcBef>
                <a:spcPts val="600"/>
              </a:spcBef>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缓慢吹气，持续时间</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秒钟</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spcBef>
                <a:spcPts val="600"/>
              </a:spcBef>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连续吹气</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次</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spcBef>
                <a:spcPts val="600"/>
              </a:spcBef>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吹气时可见胸廓隆起</a:t>
            </a:r>
          </a:p>
        </p:txBody>
      </p:sp>
      <p:grpSp>
        <p:nvGrpSpPr>
          <p:cNvPr id="13" name="组合 15">
            <a:extLst>
              <a:ext uri="{FF2B5EF4-FFF2-40B4-BE49-F238E27FC236}">
                <a16:creationId xmlns:a16="http://schemas.microsoft.com/office/drawing/2014/main" xmlns="" id="{BAB43201-C2EB-41DD-A92C-BF6DEAD8BAB4}"/>
              </a:ext>
            </a:extLst>
          </p:cNvPr>
          <p:cNvGrpSpPr>
            <a:grpSpLocks/>
          </p:cNvGrpSpPr>
          <p:nvPr/>
        </p:nvGrpSpPr>
        <p:grpSpPr bwMode="auto">
          <a:xfrm>
            <a:off x="2007368" y="2453429"/>
            <a:ext cx="864000" cy="351295"/>
            <a:chOff x="1217009" y="3359572"/>
            <a:chExt cx="2096281" cy="398740"/>
          </a:xfrm>
        </p:grpSpPr>
        <p:sp>
          <p:nvSpPr>
            <p:cNvPr id="14" name="上箭头 13">
              <a:extLst>
                <a:ext uri="{FF2B5EF4-FFF2-40B4-BE49-F238E27FC236}">
                  <a16:creationId xmlns:a16="http://schemas.microsoft.com/office/drawing/2014/main" xmlns="" id="{974760F1-F9B9-4720-A85C-884A86BAB474}"/>
                </a:ext>
              </a:extLst>
            </p:cNvPr>
            <p:cNvSpPr/>
            <p:nvPr/>
          </p:nvSpPr>
          <p:spPr>
            <a:xfrm>
              <a:off x="3027073" y="3359572"/>
              <a:ext cx="286217" cy="398740"/>
            </a:xfrm>
            <a:prstGeom prst="upArrow">
              <a:avLst>
                <a:gd name="adj1" fmla="val 50000"/>
                <a:gd name="adj2" fmla="val 106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15" name="直接箭头连接符 14">
              <a:extLst>
                <a:ext uri="{FF2B5EF4-FFF2-40B4-BE49-F238E27FC236}">
                  <a16:creationId xmlns:a16="http://schemas.microsoft.com/office/drawing/2014/main" xmlns="" id="{42A5B33D-36D4-40B0-BD7B-40B9D0735CF5}"/>
                </a:ext>
              </a:extLst>
            </p:cNvPr>
            <p:cNvCxnSpPr>
              <a:cxnSpLocks/>
            </p:cNvCxnSpPr>
            <p:nvPr/>
          </p:nvCxnSpPr>
          <p:spPr>
            <a:xfrm>
              <a:off x="1217009" y="3720423"/>
              <a:ext cx="1810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812463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人工呼吸</a:t>
            </a:r>
            <a:r>
              <a:rPr lang="en-US" altLang="zh-CN" dirty="0">
                <a:sym typeface="+mn-lt"/>
              </a:rPr>
              <a:t>——</a:t>
            </a:r>
            <a:r>
              <a:rPr lang="zh-CN" altLang="en-US" dirty="0">
                <a:sym typeface="+mn-lt"/>
              </a:rPr>
              <a:t>口对面罩</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7" name="图片 16">
            <a:extLst>
              <a:ext uri="{FF2B5EF4-FFF2-40B4-BE49-F238E27FC236}">
                <a16:creationId xmlns:a16="http://schemas.microsoft.com/office/drawing/2014/main" xmlns="" id="{1085A047-B5DE-4A20-BA34-D026952AB7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928" y="1275751"/>
            <a:ext cx="3665887" cy="2592143"/>
          </a:xfrm>
          <a:prstGeom prst="rect">
            <a:avLst/>
          </a:prstGeom>
        </p:spPr>
      </p:pic>
      <p:pic>
        <p:nvPicPr>
          <p:cNvPr id="18" name="图片 17">
            <a:extLst>
              <a:ext uri="{FF2B5EF4-FFF2-40B4-BE49-F238E27FC236}">
                <a16:creationId xmlns:a16="http://schemas.microsoft.com/office/drawing/2014/main" xmlns="" id="{2EBC3E9E-56A6-48FB-A78C-602D21E2F3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573" y="1995686"/>
            <a:ext cx="2448272" cy="1632181"/>
          </a:xfrm>
          <a:prstGeom prst="rect">
            <a:avLst/>
          </a:prstGeom>
        </p:spPr>
      </p:pic>
      <p:pic>
        <p:nvPicPr>
          <p:cNvPr id="10" name="图片 9">
            <a:extLst>
              <a:ext uri="{FF2B5EF4-FFF2-40B4-BE49-F238E27FC236}">
                <a16:creationId xmlns:a16="http://schemas.microsoft.com/office/drawing/2014/main" xmlns="" id="{EE566BBB-14BD-4821-8E4B-9C4CCD1FE8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132561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心肺复苏效果评估</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Rectangle 5">
            <a:extLst>
              <a:ext uri="{FF2B5EF4-FFF2-40B4-BE49-F238E27FC236}">
                <a16:creationId xmlns:a16="http://schemas.microsoft.com/office/drawing/2014/main" xmlns="" id="{83EF81C4-6553-4AB3-B2B0-F803DE32DF7D}"/>
              </a:ext>
            </a:extLst>
          </p:cNvPr>
          <p:cNvSpPr>
            <a:spLocks noChangeArrowheads="1"/>
          </p:cNvSpPr>
          <p:nvPr/>
        </p:nvSpPr>
        <p:spPr bwMode="auto">
          <a:xfrm>
            <a:off x="857796" y="1120556"/>
            <a:ext cx="7281682" cy="870046"/>
          </a:xfrm>
          <a:prstGeom prst="rect">
            <a:avLst/>
          </a:prstGeom>
          <a:noFill/>
          <a:ln w="9525">
            <a:noFill/>
            <a:miter lim="800000"/>
          </a:ln>
          <a:scene3d>
            <a:camera prst="orthographicFront"/>
            <a:lightRig rig="threePt" dir="t"/>
          </a:scene3d>
          <a:sp3d>
            <a:bevelT/>
          </a:sp3d>
        </p:spPr>
        <p:txBody>
          <a:bodyPr wrap="square">
            <a:spAutoFit/>
          </a:bodyPr>
          <a:lstStyle/>
          <a:p>
            <a:pPr marL="478631" indent="-342900">
              <a:lnSpc>
                <a:spcPct val="120000"/>
              </a:lnSpc>
              <a:spcBef>
                <a:spcPts val="450"/>
              </a:spcBef>
              <a:spcAft>
                <a:spcPts val="600"/>
              </a:spcAft>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按压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吹气比为</a:t>
            </a:r>
            <a:r>
              <a:rPr lang="en-US" altLang="zh-CN" dirty="0">
                <a:latin typeface="微软雅黑" panose="020B0503020204020204" pitchFamily="34" charset="-122"/>
                <a:ea typeface="微软雅黑" panose="020B0503020204020204" pitchFamily="34" charset="-122"/>
              </a:rPr>
              <a:t> 30 : 2</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组后检查患者呼吸、心搏是否恢复</a:t>
            </a:r>
            <a:endParaRPr lang="en-US" altLang="zh-CN" dirty="0">
              <a:latin typeface="微软雅黑" panose="020B0503020204020204" pitchFamily="34" charset="-122"/>
              <a:ea typeface="微软雅黑" panose="020B0503020204020204" pitchFamily="34" charset="-122"/>
            </a:endParaRPr>
          </a:p>
          <a:p>
            <a:pPr marL="478631" indent="-342900">
              <a:lnSpc>
                <a:spcPct val="120000"/>
              </a:lnSpc>
              <a:spcBef>
                <a:spcPts val="450"/>
              </a:spcBef>
              <a:spcAft>
                <a:spcPts val="600"/>
              </a:spcAft>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如恢复，将患者翻转为复原体位，如未恢复，继续实施心肺复苏</a:t>
            </a:r>
          </a:p>
        </p:txBody>
      </p:sp>
      <p:pic>
        <p:nvPicPr>
          <p:cNvPr id="11" name="图片 10">
            <a:extLst>
              <a:ext uri="{FF2B5EF4-FFF2-40B4-BE49-F238E27FC236}">
                <a16:creationId xmlns:a16="http://schemas.microsoft.com/office/drawing/2014/main" xmlns="" id="{25172DA6-AD65-4B7D-8CBC-E340CACB4C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pic>
        <p:nvPicPr>
          <p:cNvPr id="13" name="图片 12">
            <a:extLst>
              <a:ext uri="{FF2B5EF4-FFF2-40B4-BE49-F238E27FC236}">
                <a16:creationId xmlns:a16="http://schemas.microsoft.com/office/drawing/2014/main" xmlns="" id="{E265BA1F-122B-4757-9C95-0A63CD8D16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3226" b="23674"/>
          <a:stretch/>
        </p:blipFill>
        <p:spPr>
          <a:xfrm>
            <a:off x="1870345" y="2663065"/>
            <a:ext cx="5256584" cy="1611616"/>
          </a:xfrm>
          <a:prstGeom prst="rect">
            <a:avLst/>
          </a:prstGeom>
        </p:spPr>
      </p:pic>
      <p:sp>
        <p:nvSpPr>
          <p:cNvPr id="14" name="矩形 13">
            <a:extLst>
              <a:ext uri="{FF2B5EF4-FFF2-40B4-BE49-F238E27FC236}">
                <a16:creationId xmlns:a16="http://schemas.microsoft.com/office/drawing/2014/main" xmlns="" id="{6B5274BB-FD60-467D-B8B3-AEB6A549215E}"/>
              </a:ext>
            </a:extLst>
          </p:cNvPr>
          <p:cNvSpPr/>
          <p:nvPr/>
        </p:nvSpPr>
        <p:spPr>
          <a:xfrm>
            <a:off x="3995936" y="4274681"/>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复原体位</a:t>
            </a:r>
          </a:p>
        </p:txBody>
      </p:sp>
    </p:spTree>
    <p:custDataLst>
      <p:tags r:id="rId1"/>
    </p:custDataLst>
    <p:extLst>
      <p:ext uri="{BB962C8B-B14F-4D97-AF65-F5344CB8AC3E}">
        <p14:creationId xmlns:p14="http://schemas.microsoft.com/office/powerpoint/2010/main" val="1442056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A9AC1C46-A5F8-4588-A719-7B8C90024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3156" y="2241220"/>
            <a:ext cx="3991292" cy="2821666"/>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现场儿童心肺复苏操作流程</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Rectangle 9">
            <a:extLst>
              <a:ext uri="{FF2B5EF4-FFF2-40B4-BE49-F238E27FC236}">
                <a16:creationId xmlns:a16="http://schemas.microsoft.com/office/drawing/2014/main" xmlns="" id="{EB235E99-0626-435A-BFDA-A6F0F28C52A7}"/>
              </a:ext>
            </a:extLst>
          </p:cNvPr>
          <p:cNvSpPr>
            <a:spLocks noChangeArrowheads="1"/>
          </p:cNvSpPr>
          <p:nvPr/>
        </p:nvSpPr>
        <p:spPr bwMode="auto">
          <a:xfrm>
            <a:off x="1043608" y="987758"/>
            <a:ext cx="6052559" cy="2376080"/>
          </a:xfrm>
          <a:prstGeom prst="rect">
            <a:avLst/>
          </a:prstGeom>
          <a:noFill/>
          <a:ln w="38100">
            <a:noFill/>
            <a:miter lim="800000"/>
          </a:ln>
        </p:spPr>
        <p:txBody>
          <a:bodyPr/>
          <a:lstStyle/>
          <a:p>
            <a:pPr indent="-285750" defTabSz="844550" eaLnBrk="0" hangingPunct="0">
              <a:lnSpc>
                <a:spcPct val="130000"/>
              </a:lnSpc>
              <a:buSzPct val="110000"/>
              <a:buFont typeface="Wingdings" panose="05000000000000000000" pitchFamily="2" charset="2"/>
              <a:buChar char="Ø"/>
              <a:defRPr/>
            </a:pPr>
            <a:r>
              <a:rPr lang="zh-CN" altLang="en-US" sz="2000" b="1" dirty="0">
                <a:latin typeface="微软雅黑" panose="020B0503020204020204" pitchFamily="34" charset="-122"/>
                <a:ea typeface="微软雅黑" panose="020B0503020204020204" pitchFamily="34" charset="-122"/>
              </a:rPr>
              <a:t>与成人心肺复苏的区别</a:t>
            </a:r>
            <a:endParaRPr lang="en-US" altLang="zh-CN" sz="2000" b="1"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defRPr/>
            </a:pPr>
            <a:r>
              <a:rPr lang="en-US" altLang="zh-CN" dirty="0">
                <a:latin typeface="微软雅黑" panose="020B0503020204020204" pitchFamily="34" charset="-122"/>
                <a:ea typeface="微软雅黑" panose="020B0503020204020204" pitchFamily="34" charset="-122"/>
              </a:rPr>
              <a:t>CPR</a:t>
            </a:r>
            <a:r>
              <a:rPr lang="zh-CN" altLang="en-US" dirty="0">
                <a:latin typeface="微软雅黑" panose="020B0503020204020204" pitchFamily="34" charset="-122"/>
                <a:ea typeface="微软雅黑" panose="020B0503020204020204" pitchFamily="34" charset="-122"/>
              </a:rPr>
              <a:t>步骤：</a:t>
            </a:r>
            <a:r>
              <a:rPr lang="en-US" altLang="zh-CN" dirty="0">
                <a:latin typeface="微软雅黑" panose="020B0503020204020204" pitchFamily="34" charset="-122"/>
                <a:ea typeface="微软雅黑" panose="020B0503020204020204" pitchFamily="34" charset="-122"/>
              </a:rPr>
              <a:t>A—B—C</a:t>
            </a: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开放气道：头后仰约呈</a:t>
            </a:r>
            <a:r>
              <a:rPr lang="en-US" altLang="zh-CN" dirty="0">
                <a:latin typeface="微软雅黑" panose="020B0503020204020204" pitchFamily="34" charset="-122"/>
                <a:ea typeface="微软雅黑" panose="020B0503020204020204" pitchFamily="34" charset="-122"/>
              </a:rPr>
              <a:t>60</a:t>
            </a:r>
            <a:r>
              <a:rPr lang="zh-CN" altLang="en-US" dirty="0">
                <a:latin typeface="微软雅黑" panose="020B0503020204020204" pitchFamily="34" charset="-122"/>
                <a:ea typeface="微软雅黑" panose="020B0503020204020204" pitchFamily="34" charset="-122"/>
              </a:rPr>
              <a:t>度</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按压方法：单手掌根或双手掌根</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按压深度：至少为胸廓前后径的</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（约</a:t>
            </a:r>
            <a:r>
              <a:rPr lang="en-US" altLang="zh-CN" dirty="0">
                <a:latin typeface="微软雅黑" panose="020B0503020204020204" pitchFamily="34" charset="-122"/>
                <a:ea typeface="微软雅黑" panose="020B0503020204020204" pitchFamily="34" charset="-122"/>
              </a:rPr>
              <a:t>5cm</a:t>
            </a:r>
            <a:r>
              <a:rPr lang="zh-CN" altLang="en-US" dirty="0">
                <a:latin typeface="微软雅黑" panose="020B0503020204020204" pitchFamily="34" charset="-122"/>
                <a:ea typeface="微软雅黑" panose="020B0503020204020204" pitchFamily="34" charset="-122"/>
              </a:rPr>
              <a:t>）</a:t>
            </a: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按压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吹气比：单人</a:t>
            </a:r>
            <a:r>
              <a:rPr lang="en-US" altLang="zh-CN" dirty="0">
                <a:latin typeface="微软雅黑" panose="020B0503020204020204" pitchFamily="34" charset="-122"/>
                <a:ea typeface="微软雅黑" panose="020B0503020204020204" pitchFamily="34" charset="-122"/>
              </a:rPr>
              <a:t>30:2</a:t>
            </a:r>
            <a:r>
              <a:rPr lang="zh-CN" altLang="en-US" dirty="0">
                <a:latin typeface="微软雅黑" panose="020B0503020204020204" pitchFamily="34" charset="-122"/>
                <a:ea typeface="微软雅黑" panose="020B0503020204020204" pitchFamily="34" charset="-122"/>
              </a:rPr>
              <a:t>，双人</a:t>
            </a:r>
            <a:r>
              <a:rPr lang="en-US" altLang="zh-CN" dirty="0">
                <a:latin typeface="微软雅黑" panose="020B0503020204020204" pitchFamily="34" charset="-122"/>
                <a:ea typeface="微软雅黑" panose="020B0503020204020204" pitchFamily="34" charset="-122"/>
              </a:rPr>
              <a:t>15:2</a:t>
            </a:r>
          </a:p>
        </p:txBody>
      </p:sp>
      <p:pic>
        <p:nvPicPr>
          <p:cNvPr id="13" name="图片 12">
            <a:extLst>
              <a:ext uri="{FF2B5EF4-FFF2-40B4-BE49-F238E27FC236}">
                <a16:creationId xmlns:a16="http://schemas.microsoft.com/office/drawing/2014/main" xmlns="" id="{6667F381-6E8C-4212-AD0E-D643890FFF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630" y="4303712"/>
            <a:ext cx="709859" cy="709859"/>
          </a:xfrm>
          <a:prstGeom prst="rect">
            <a:avLst/>
          </a:prstGeom>
        </p:spPr>
      </p:pic>
    </p:spTree>
    <p:custDataLst>
      <p:tags r:id="rId1"/>
    </p:custDataLst>
    <p:extLst>
      <p:ext uri="{BB962C8B-B14F-4D97-AF65-F5344CB8AC3E}">
        <p14:creationId xmlns:p14="http://schemas.microsoft.com/office/powerpoint/2010/main" val="3621341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6B814F2-2872-46E0-B6FA-BE06CFD526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321" y="2571750"/>
            <a:ext cx="2826127" cy="1997130"/>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现场婴儿心肺复苏操作流程</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Rectangle 9">
            <a:extLst>
              <a:ext uri="{FF2B5EF4-FFF2-40B4-BE49-F238E27FC236}">
                <a16:creationId xmlns:a16="http://schemas.microsoft.com/office/drawing/2014/main" xmlns="" id="{9C1DF080-12B6-4567-B90E-35697864D2B8}"/>
              </a:ext>
            </a:extLst>
          </p:cNvPr>
          <p:cNvSpPr>
            <a:spLocks noChangeArrowheads="1"/>
          </p:cNvSpPr>
          <p:nvPr/>
        </p:nvSpPr>
        <p:spPr bwMode="auto">
          <a:xfrm>
            <a:off x="1043608" y="987766"/>
            <a:ext cx="5544296" cy="2808120"/>
          </a:xfrm>
          <a:prstGeom prst="rect">
            <a:avLst/>
          </a:prstGeom>
          <a:noFill/>
          <a:ln w="38100">
            <a:noFill/>
            <a:miter lim="800000"/>
          </a:ln>
        </p:spPr>
        <p:txBody>
          <a:bodyPr/>
          <a:lstStyle/>
          <a:p>
            <a:pPr indent="-285750" defTabSz="844550" eaLnBrk="0" hangingPunct="0">
              <a:lnSpc>
                <a:spcPct val="130000"/>
              </a:lnSpc>
              <a:buSzPct val="110000"/>
              <a:buFont typeface="Wingdings" panose="05000000000000000000" pitchFamily="2" charset="2"/>
              <a:buChar char="Ø"/>
              <a:defRPr/>
            </a:pPr>
            <a:r>
              <a:rPr lang="zh-CN" altLang="en-US" sz="2000" b="1" dirty="0">
                <a:latin typeface="微软雅黑" panose="020B0503020204020204" pitchFamily="34" charset="-122"/>
                <a:ea typeface="微软雅黑" panose="020B0503020204020204" pitchFamily="34" charset="-122"/>
              </a:rPr>
              <a:t>与成人心肺复苏的区别</a:t>
            </a:r>
            <a:endParaRPr lang="en-US" altLang="zh-CN" sz="2000" b="1"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判断意识：拍打婴儿足底</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defRPr/>
            </a:pPr>
            <a:r>
              <a:rPr lang="en-US" altLang="zh-CN" dirty="0">
                <a:latin typeface="微软雅黑" panose="020B0503020204020204" pitchFamily="34" charset="-122"/>
                <a:ea typeface="微软雅黑" panose="020B0503020204020204" pitchFamily="34" charset="-122"/>
              </a:rPr>
              <a:t>CPR</a:t>
            </a:r>
            <a:r>
              <a:rPr lang="zh-CN" altLang="en-US" dirty="0">
                <a:latin typeface="微软雅黑" panose="020B0503020204020204" pitchFamily="34" charset="-122"/>
                <a:ea typeface="微软雅黑" panose="020B0503020204020204" pitchFamily="34" charset="-122"/>
              </a:rPr>
              <a:t>步骤：</a:t>
            </a:r>
            <a:r>
              <a:rPr lang="en-US" altLang="zh-CN" dirty="0">
                <a:latin typeface="微软雅黑" panose="020B0503020204020204" pitchFamily="34" charset="-122"/>
                <a:ea typeface="微软雅黑" panose="020B0503020204020204" pitchFamily="34" charset="-122"/>
              </a:rPr>
              <a:t>A—B—C</a:t>
            </a: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开放气道：头后仰约呈</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度</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人工呼吸：口对口鼻</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按压位置：胸部正中、两乳头连线下方水平</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按压方法：两手指或双手环抱双拇指按压</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按压深度：至少为胸廓前后径的</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（约</a:t>
            </a:r>
            <a:r>
              <a:rPr lang="en-US" altLang="zh-CN" dirty="0">
                <a:latin typeface="微软雅黑" panose="020B0503020204020204" pitchFamily="34" charset="-122"/>
                <a:ea typeface="微软雅黑" panose="020B0503020204020204" pitchFamily="34" charset="-122"/>
              </a:rPr>
              <a:t>4cm</a:t>
            </a:r>
            <a:r>
              <a:rPr lang="zh-CN" altLang="en-US" dirty="0">
                <a:latin typeface="微软雅黑" panose="020B0503020204020204" pitchFamily="34" charset="-122"/>
                <a:ea typeface="微软雅黑" panose="020B0503020204020204" pitchFamily="34" charset="-122"/>
              </a:rPr>
              <a:t>）</a:t>
            </a: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按压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吹气比：单人</a:t>
            </a:r>
            <a:r>
              <a:rPr lang="en-US" altLang="zh-CN" dirty="0">
                <a:latin typeface="微软雅黑" panose="020B0503020204020204" pitchFamily="34" charset="-122"/>
                <a:ea typeface="微软雅黑" panose="020B0503020204020204" pitchFamily="34" charset="-122"/>
              </a:rPr>
              <a:t>30:2</a:t>
            </a:r>
            <a:r>
              <a:rPr lang="zh-CN" altLang="en-US" dirty="0">
                <a:latin typeface="微软雅黑" panose="020B0503020204020204" pitchFamily="34" charset="-122"/>
                <a:ea typeface="微软雅黑" panose="020B0503020204020204" pitchFamily="34" charset="-122"/>
              </a:rPr>
              <a:t>，双人</a:t>
            </a:r>
            <a:r>
              <a:rPr lang="en-US" altLang="zh-CN" dirty="0">
                <a:latin typeface="微软雅黑" panose="020B0503020204020204" pitchFamily="34" charset="-122"/>
                <a:ea typeface="微软雅黑" panose="020B0503020204020204" pitchFamily="34" charset="-122"/>
              </a:rPr>
              <a:t>15:2</a:t>
            </a:r>
          </a:p>
        </p:txBody>
      </p:sp>
      <p:pic>
        <p:nvPicPr>
          <p:cNvPr id="11" name="图片 10">
            <a:extLst>
              <a:ext uri="{FF2B5EF4-FFF2-40B4-BE49-F238E27FC236}">
                <a16:creationId xmlns:a16="http://schemas.microsoft.com/office/drawing/2014/main" xmlns="" id="{347AA0D7-106B-40EC-B5C8-A5B7F45A5B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630" y="4303712"/>
            <a:ext cx="709859" cy="709859"/>
          </a:xfrm>
          <a:prstGeom prst="rect">
            <a:avLst/>
          </a:prstGeom>
        </p:spPr>
      </p:pic>
    </p:spTree>
    <p:custDataLst>
      <p:tags r:id="rId1"/>
    </p:custDataLst>
    <p:extLst>
      <p:ext uri="{BB962C8B-B14F-4D97-AF65-F5344CB8AC3E}">
        <p14:creationId xmlns:p14="http://schemas.microsoft.com/office/powerpoint/2010/main" val="1921021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组合 8"/>
          <p:cNvGrpSpPr/>
          <p:nvPr/>
        </p:nvGrpSpPr>
        <p:grpSpPr>
          <a:xfrm>
            <a:off x="3707904" y="1563638"/>
            <a:ext cx="541565" cy="541565"/>
            <a:chOff x="1167138" y="3245140"/>
            <a:chExt cx="722086" cy="722086"/>
          </a:xfrm>
        </p:grpSpPr>
        <p:sp>
          <p:nvSpPr>
            <p:cNvPr id="10" name="文本框 21"/>
            <p:cNvSpPr txBox="1"/>
            <p:nvPr/>
          </p:nvSpPr>
          <p:spPr>
            <a:xfrm>
              <a:off x="1221393" y="3321416"/>
              <a:ext cx="576927" cy="615553"/>
            </a:xfrm>
            <a:prstGeom prst="rect">
              <a:avLst/>
            </a:prstGeom>
            <a:noFill/>
          </p:spPr>
          <p:txBody>
            <a:bodyPr wrap="square" rtlCol="0">
              <a:spAutoFit/>
            </a:bodyPr>
            <a:lstStyle/>
            <a:p>
              <a:pPr algn="dist"/>
              <a:r>
                <a:rPr lang="zh-CN" altLang="zh-CN" sz="2400" b="1">
                  <a:solidFill>
                    <a:srgbClr val="C00000"/>
                  </a:solidFill>
                  <a:latin typeface="Impact" panose="020B0806030902050204" pitchFamily="34" charset="0"/>
                  <a:ea typeface="微软雅黑" panose="020B0503020204020204" pitchFamily="34" charset="-122"/>
                </a:rPr>
                <a:t>1</a:t>
              </a:r>
              <a:endParaRPr lang="zh-CN" altLang="en-US" sz="2400" b="1">
                <a:solidFill>
                  <a:srgbClr val="C00000"/>
                </a:solidFill>
                <a:latin typeface="Impact" panose="020B0806030902050204" pitchFamily="34" charset="0"/>
                <a:ea typeface="微软雅黑" panose="020B0503020204020204" pitchFamily="34" charset="-122"/>
              </a:endParaRPr>
            </a:p>
          </p:txBody>
        </p:sp>
        <p:sp>
          <p:nvSpPr>
            <p:cNvPr id="11" name="椭圆 10"/>
            <p:cNvSpPr/>
            <p:nvPr/>
          </p:nvSpPr>
          <p:spPr>
            <a:xfrm>
              <a:off x="1167138" y="3245140"/>
              <a:ext cx="722086" cy="722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flipV="1">
              <a:off x="1733818" y="3800456"/>
              <a:ext cx="129004" cy="1290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3" name="组合 12"/>
          <p:cNvGrpSpPr/>
          <p:nvPr/>
        </p:nvGrpSpPr>
        <p:grpSpPr>
          <a:xfrm>
            <a:off x="3707904" y="2283718"/>
            <a:ext cx="541565" cy="541565"/>
            <a:chOff x="1167138" y="3245140"/>
            <a:chExt cx="722086" cy="722086"/>
          </a:xfrm>
        </p:grpSpPr>
        <p:sp>
          <p:nvSpPr>
            <p:cNvPr id="14" name="文本框 30"/>
            <p:cNvSpPr txBox="1"/>
            <p:nvPr/>
          </p:nvSpPr>
          <p:spPr>
            <a:xfrm>
              <a:off x="1221393" y="3321416"/>
              <a:ext cx="641430" cy="615553"/>
            </a:xfrm>
            <a:prstGeom prst="rect">
              <a:avLst/>
            </a:prstGeom>
            <a:noFill/>
          </p:spPr>
          <p:txBody>
            <a:bodyPr wrap="square" rtlCol="0">
              <a:spAutoFit/>
            </a:bodyPr>
            <a:lstStyle/>
            <a:p>
              <a:pPr algn="dist"/>
              <a:r>
                <a:rPr lang="zh-CN" altLang="zh-CN" sz="2400" b="1" dirty="0">
                  <a:solidFill>
                    <a:srgbClr val="C00000"/>
                  </a:solidFill>
                  <a:latin typeface="Impact" panose="020B0806030902050204" pitchFamily="34" charset="0"/>
                  <a:ea typeface="微软雅黑" panose="020B0503020204020204" pitchFamily="34" charset="-122"/>
                </a:rPr>
                <a:t>2</a:t>
              </a:r>
              <a:endParaRPr lang="zh-CN" altLang="en-US" sz="2400" b="1" dirty="0">
                <a:solidFill>
                  <a:srgbClr val="C00000"/>
                </a:solidFill>
                <a:latin typeface="Impact" panose="020B0806030902050204" pitchFamily="34" charset="0"/>
                <a:ea typeface="微软雅黑" panose="020B0503020204020204" pitchFamily="34" charset="-122"/>
              </a:endParaRPr>
            </a:p>
          </p:txBody>
        </p:sp>
        <p:sp>
          <p:nvSpPr>
            <p:cNvPr id="15" name="椭圆 14"/>
            <p:cNvSpPr/>
            <p:nvPr/>
          </p:nvSpPr>
          <p:spPr>
            <a:xfrm>
              <a:off x="1167138" y="3245140"/>
              <a:ext cx="722086" cy="722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椭圆 15"/>
            <p:cNvSpPr/>
            <p:nvPr/>
          </p:nvSpPr>
          <p:spPr>
            <a:xfrm flipV="1">
              <a:off x="1733818" y="3800456"/>
              <a:ext cx="129004" cy="1290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5" name="矩形 24"/>
          <p:cNvSpPr/>
          <p:nvPr/>
        </p:nvSpPr>
        <p:spPr>
          <a:xfrm>
            <a:off x="4427984" y="1635646"/>
            <a:ext cx="2308101" cy="400110"/>
          </a:xfrm>
          <a:prstGeom prst="rect">
            <a:avLst/>
          </a:prstGeom>
        </p:spPr>
        <p:txBody>
          <a:bodyPr wrap="square">
            <a:spAutoFit/>
          </a:bodyPr>
          <a:lstStyle/>
          <a:p>
            <a:pPr defTabSz="963295"/>
            <a:r>
              <a:rPr lang="zh-CN" altLang="en-US" sz="2000" b="1" dirty="0">
                <a:solidFill>
                  <a:srgbClr val="C00000"/>
                </a:solidFill>
                <a:latin typeface="微软雅黑" panose="020B0503020204020204" pitchFamily="34" charset="-122"/>
                <a:ea typeface="微软雅黑" panose="020B0503020204020204" pitchFamily="34" charset="-122"/>
                <a:cs typeface="+mn-ea"/>
              </a:rPr>
              <a:t>心搏骤停及生存链</a:t>
            </a:r>
            <a:endParaRPr lang="zh-CN" altLang="en-US" sz="2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427984" y="2344700"/>
            <a:ext cx="2244525" cy="400110"/>
          </a:xfrm>
          <a:prstGeom prst="rect">
            <a:avLst/>
          </a:prstGeom>
        </p:spPr>
        <p:txBody>
          <a:bodyPr wrap="none">
            <a:spAutoFit/>
          </a:bodyPr>
          <a:lstStyle/>
          <a:p>
            <a:pPr defTabSz="963295"/>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心肺复苏（</a:t>
            </a:r>
            <a:r>
              <a:rPr lang="en-US" altLang="zh-CN" sz="2000" b="1" dirty="0">
                <a:solidFill>
                  <a:srgbClr val="C00000"/>
                </a:solidFill>
                <a:latin typeface="微软雅黑" panose="020B0503020204020204" pitchFamily="34" charset="-122"/>
                <a:ea typeface="微软雅黑" panose="020B0503020204020204" pitchFamily="34" charset="-122"/>
                <a:cs typeface="+mn-ea"/>
                <a:sym typeface="+mn-lt"/>
              </a:rPr>
              <a:t>CPR</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a:t>
            </a:r>
          </a:p>
        </p:txBody>
      </p:sp>
      <p:grpSp>
        <p:nvGrpSpPr>
          <p:cNvPr id="26" name="组合 25"/>
          <p:cNvGrpSpPr/>
          <p:nvPr/>
        </p:nvGrpSpPr>
        <p:grpSpPr>
          <a:xfrm>
            <a:off x="3707904" y="3003798"/>
            <a:ext cx="541565" cy="541565"/>
            <a:chOff x="1167138" y="3245140"/>
            <a:chExt cx="722086" cy="722086"/>
          </a:xfrm>
        </p:grpSpPr>
        <p:sp>
          <p:nvSpPr>
            <p:cNvPr id="28" name="文本框 21"/>
            <p:cNvSpPr txBox="1"/>
            <p:nvPr/>
          </p:nvSpPr>
          <p:spPr>
            <a:xfrm>
              <a:off x="1262033" y="3321416"/>
              <a:ext cx="576927" cy="615553"/>
            </a:xfrm>
            <a:prstGeom prst="rect">
              <a:avLst/>
            </a:prstGeom>
            <a:noFill/>
          </p:spPr>
          <p:txBody>
            <a:bodyPr wrap="square" rtlCol="0">
              <a:spAutoFit/>
            </a:bodyPr>
            <a:lstStyle/>
            <a:p>
              <a:pPr algn="dist"/>
              <a:r>
                <a:rPr lang="en-US" altLang="zh-CN" sz="2400" b="1" dirty="0">
                  <a:solidFill>
                    <a:srgbClr val="C00000"/>
                  </a:solidFill>
                  <a:latin typeface="Impact" panose="020B0806030902050204" pitchFamily="34" charset="0"/>
                  <a:ea typeface="微软雅黑" panose="020B0503020204020204" pitchFamily="34" charset="-122"/>
                </a:rPr>
                <a:t>3</a:t>
              </a:r>
              <a:endParaRPr lang="zh-CN" altLang="en-US" sz="2400" b="1" dirty="0">
                <a:solidFill>
                  <a:srgbClr val="C00000"/>
                </a:solidFill>
                <a:latin typeface="Impact" panose="020B0806030902050204" pitchFamily="34" charset="0"/>
                <a:ea typeface="微软雅黑" panose="020B0503020204020204" pitchFamily="34" charset="-122"/>
              </a:endParaRPr>
            </a:p>
          </p:txBody>
        </p:sp>
        <p:sp>
          <p:nvSpPr>
            <p:cNvPr id="29" name="椭圆 28"/>
            <p:cNvSpPr/>
            <p:nvPr/>
          </p:nvSpPr>
          <p:spPr>
            <a:xfrm>
              <a:off x="1167138" y="3245140"/>
              <a:ext cx="722086" cy="722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nvSpPr>
          <p:spPr>
            <a:xfrm flipV="1">
              <a:off x="1733818" y="3800456"/>
              <a:ext cx="129004" cy="1290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9" name="矩形 38"/>
          <p:cNvSpPr/>
          <p:nvPr/>
        </p:nvSpPr>
        <p:spPr>
          <a:xfrm>
            <a:off x="4431282" y="3075806"/>
            <a:ext cx="2949030" cy="400110"/>
          </a:xfrm>
          <a:prstGeom prst="rect">
            <a:avLst/>
          </a:prstGeom>
        </p:spPr>
        <p:txBody>
          <a:bodyPr wrap="square">
            <a:spAutoFit/>
          </a:bodyPr>
          <a:lstStyle/>
          <a:p>
            <a:pPr defTabSz="963295"/>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自动体外除颤器（</a:t>
            </a:r>
            <a:r>
              <a:rPr lang="en-US" altLang="zh-CN" sz="2000" b="1" dirty="0">
                <a:solidFill>
                  <a:srgbClr val="C00000"/>
                </a:solidFill>
                <a:latin typeface="微软雅黑" panose="020B0503020204020204" pitchFamily="34" charset="-122"/>
                <a:ea typeface="微软雅黑" panose="020B0503020204020204" pitchFamily="34" charset="-122"/>
                <a:cs typeface="+mn-ea"/>
                <a:sym typeface="+mn-lt"/>
              </a:rPr>
              <a:t>AED</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a:t>
            </a:r>
          </a:p>
        </p:txBody>
      </p:sp>
      <p:pic>
        <p:nvPicPr>
          <p:cNvPr id="46" name="图片 45">
            <a:extLst>
              <a:ext uri="{FF2B5EF4-FFF2-40B4-BE49-F238E27FC236}">
                <a16:creationId xmlns:a16="http://schemas.microsoft.com/office/drawing/2014/main" xmlns="" id="{1F3BE14D-8B4F-4C6E-B7EB-6F867DDA40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1491211"/>
            <a:ext cx="2232667" cy="2232667"/>
          </a:xfrm>
          <a:prstGeom prst="rect">
            <a:avLst/>
          </a:prstGeom>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主要内容</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Tree>
    <p:custDataLst>
      <p:tags r:id="rId1"/>
    </p:custDataLst>
    <p:extLst>
      <p:ext uri="{BB962C8B-B14F-4D97-AF65-F5344CB8AC3E}">
        <p14:creationId xmlns:p14="http://schemas.microsoft.com/office/powerpoint/2010/main" val="3870663996"/>
      </p:ext>
    </p:extLst>
  </p:cSld>
  <p:clrMapOvr>
    <a:masterClrMapping/>
  </p:clrMapOvr>
  <p:transition advTm="1400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高质量心肺复苏标准</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 name="圆角矩形 1"/>
          <p:cNvSpPr/>
          <p:nvPr/>
        </p:nvSpPr>
        <p:spPr>
          <a:xfrm>
            <a:off x="1547664" y="987574"/>
            <a:ext cx="5976664" cy="3384376"/>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lnSpc>
                <a:spcPts val="3000"/>
              </a:lnSpc>
              <a:buClr>
                <a:schemeClr val="bg1"/>
              </a:buClr>
              <a:buSzPct val="130000"/>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按压频率</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100~120</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次</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1" indent="-285750" algn="just">
              <a:lnSpc>
                <a:spcPts val="3000"/>
              </a:lnSpc>
              <a:buClr>
                <a:schemeClr val="bg1"/>
              </a:buClr>
              <a:buSzPct val="130000"/>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按压深度</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556260" lvl="1" indent="-285750" algn="just">
              <a:lnSpc>
                <a:spcPts val="3000"/>
              </a:lnSpc>
              <a:buClr>
                <a:schemeClr val="bg1"/>
              </a:buClr>
              <a:buSzPct val="130000"/>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成人</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6cm</a:t>
            </a:r>
          </a:p>
          <a:p>
            <a:pPr marL="556260" lvl="1" indent="-285750" algn="just">
              <a:lnSpc>
                <a:spcPts val="3000"/>
              </a:lnSpc>
              <a:buClr>
                <a:schemeClr val="bg1"/>
              </a:buClr>
              <a:buSzPct val="130000"/>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儿童至少为胸廓前后径的</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1/3</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（约</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5cm</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p>
          <a:p>
            <a:pPr marL="556260" lvl="1" indent="-285750" algn="just">
              <a:lnSpc>
                <a:spcPts val="3000"/>
              </a:lnSpc>
              <a:buClr>
                <a:schemeClr val="bg1"/>
              </a:buClr>
              <a:buSzPct val="130000"/>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婴儿至少为胸廓前后径的</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1/3</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（约</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4cm</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1" indent="-285750" algn="just">
              <a:lnSpc>
                <a:spcPts val="3000"/>
              </a:lnSpc>
              <a:buClr>
                <a:schemeClr val="bg1"/>
              </a:buClr>
              <a:buSzPct val="130000"/>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每次按压后胸廓完全回复原状</a:t>
            </a:r>
          </a:p>
          <a:p>
            <a:pPr marL="285750" lvl="1" indent="-285750" algn="just">
              <a:lnSpc>
                <a:spcPts val="3000"/>
              </a:lnSpc>
              <a:buClr>
                <a:schemeClr val="bg1"/>
              </a:buClr>
              <a:buSzPct val="130000"/>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按压过程中尽量减少胸外按压的中断</a:t>
            </a:r>
          </a:p>
          <a:p>
            <a:pPr marL="285750" lvl="1" indent="-285750" algn="just">
              <a:lnSpc>
                <a:spcPts val="3000"/>
              </a:lnSpc>
              <a:buClr>
                <a:schemeClr val="bg1"/>
              </a:buClr>
              <a:buSzPct val="130000"/>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避免过度通气</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xmlns="" id="{1F3BE14D-8B4F-4C6E-B7EB-6F867DDA40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340152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单纯胸外按压式心肺复苏</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 name="Rectangle 4">
            <a:extLst>
              <a:ext uri="{FF2B5EF4-FFF2-40B4-BE49-F238E27FC236}">
                <a16:creationId xmlns:a16="http://schemas.microsoft.com/office/drawing/2014/main" xmlns="" id="{AA7FEA09-AAF8-424C-A9B7-307EC109F0B1}"/>
              </a:ext>
            </a:extLst>
          </p:cNvPr>
          <p:cNvSpPr>
            <a:spLocks noChangeArrowheads="1"/>
          </p:cNvSpPr>
          <p:nvPr/>
        </p:nvSpPr>
        <p:spPr bwMode="auto">
          <a:xfrm>
            <a:off x="971600" y="1461400"/>
            <a:ext cx="7200800" cy="2462021"/>
          </a:xfrm>
          <a:prstGeom prst="rect">
            <a:avLst/>
          </a:prstGeom>
          <a:noFill/>
          <a:ln w="38100">
            <a:noFill/>
            <a:miter lim="800000"/>
          </a:ln>
          <a:scene3d>
            <a:camera prst="orthographicFront"/>
            <a:lightRig rig="threePt" dir="t"/>
          </a:scene3d>
          <a:sp3d>
            <a:bevelT/>
          </a:sp3d>
        </p:spPr>
        <p:txBody>
          <a:bodyPr wrap="square">
            <a:spAutoFit/>
          </a:bodyPr>
          <a:lstStyle/>
          <a:p>
            <a:pPr marL="342900" indent="-342900">
              <a:lnSpc>
                <a:spcPts val="3750"/>
              </a:lnSpc>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若施救者不能或不愿意进行人工呼吸，可使用单纯胸外按压式心肺复苏，即只进行胸外按压</a:t>
            </a:r>
            <a:endParaRPr lang="en-US" altLang="zh-CN" dirty="0">
              <a:latin typeface="微软雅黑" panose="020B0503020204020204" pitchFamily="34" charset="-122"/>
              <a:ea typeface="微软雅黑" panose="020B0503020204020204" pitchFamily="34" charset="-122"/>
            </a:endParaRPr>
          </a:p>
          <a:p>
            <a:pPr marL="342900" indent="-342900">
              <a:lnSpc>
                <a:spcPts val="3750"/>
              </a:lnSpc>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但是，对于缺氧性心搏骤停的患者（如溺水、呼吸道阻塞）和儿童、婴儿等，应实施完整的心肺复苏</a:t>
            </a:r>
            <a:endParaRPr lang="en-US" altLang="zh-CN" dirty="0">
              <a:latin typeface="微软雅黑" panose="020B0503020204020204" pitchFamily="34" charset="-122"/>
              <a:ea typeface="微软雅黑" panose="020B0503020204020204" pitchFamily="34" charset="-122"/>
            </a:endParaRPr>
          </a:p>
          <a:p>
            <a:pPr marL="342900" indent="-342900">
              <a:lnSpc>
                <a:spcPts val="3750"/>
              </a:lnSpc>
              <a:buFont typeface="Wingdings" panose="05000000000000000000" pitchFamily="2" charset="2"/>
              <a:buChar char="Ø"/>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xmlns="" id="{F5FB2BFB-CFC8-4B15-AAF8-356446C50E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21494189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心肺复苏有效指征</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 name="Rectangle 4">
            <a:extLst>
              <a:ext uri="{FF2B5EF4-FFF2-40B4-BE49-F238E27FC236}">
                <a16:creationId xmlns:a16="http://schemas.microsoft.com/office/drawing/2014/main" xmlns="" id="{AA7FEA09-AAF8-424C-A9B7-307EC109F0B1}"/>
              </a:ext>
            </a:extLst>
          </p:cNvPr>
          <p:cNvSpPr>
            <a:spLocks noChangeArrowheads="1"/>
          </p:cNvSpPr>
          <p:nvPr/>
        </p:nvSpPr>
        <p:spPr bwMode="auto">
          <a:xfrm>
            <a:off x="971600" y="1461400"/>
            <a:ext cx="7200800" cy="1974708"/>
          </a:xfrm>
          <a:prstGeom prst="rect">
            <a:avLst/>
          </a:prstGeom>
          <a:noFill/>
          <a:ln w="38100">
            <a:noFill/>
            <a:miter lim="800000"/>
          </a:ln>
          <a:scene3d>
            <a:camera prst="orthographicFront"/>
            <a:lightRig rig="threePt" dir="t"/>
          </a:scene3d>
          <a:sp3d>
            <a:bevelT/>
          </a:sp3d>
        </p:spPr>
        <p:txBody>
          <a:bodyPr wrap="square">
            <a:spAutoFit/>
          </a:bodyPr>
          <a:lstStyle/>
          <a:p>
            <a:pPr marL="342900" indent="-342900">
              <a:lnSpc>
                <a:spcPts val="3750"/>
              </a:lnSpc>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面色、口唇由苍白或青紫转为红润</a:t>
            </a:r>
          </a:p>
          <a:p>
            <a:pPr marL="342900" indent="-342900">
              <a:lnSpc>
                <a:spcPts val="3750"/>
              </a:lnSpc>
              <a:buSzPct val="12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可触及脉搏</a:t>
            </a:r>
            <a:endParaRPr lang="en-US" altLang="zh-CN" dirty="0">
              <a:latin typeface="微软雅黑" panose="020B0503020204020204" pitchFamily="34" charset="-122"/>
              <a:ea typeface="微软雅黑" panose="020B0503020204020204" pitchFamily="34" charset="-122"/>
            </a:endParaRPr>
          </a:p>
          <a:p>
            <a:pPr marL="342900" indent="-342900">
              <a:lnSpc>
                <a:spcPts val="3750"/>
              </a:lnSpc>
              <a:buSzPct val="12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可看到自主呼吸</a:t>
            </a:r>
            <a:endParaRPr lang="en-US" altLang="zh-CN" dirty="0">
              <a:latin typeface="微软雅黑" panose="020B0503020204020204" pitchFamily="34" charset="-122"/>
              <a:ea typeface="微软雅黑" panose="020B0503020204020204" pitchFamily="34" charset="-122"/>
            </a:endParaRPr>
          </a:p>
          <a:p>
            <a:pPr marL="342900" indent="-342900">
              <a:lnSpc>
                <a:spcPts val="3750"/>
              </a:lnSpc>
              <a:buSzPct val="12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出现反应，如瞳孔由大变小、眼球活动，手脚活动，开始呻吟等 </a:t>
            </a:r>
          </a:p>
        </p:txBody>
      </p:sp>
      <p:pic>
        <p:nvPicPr>
          <p:cNvPr id="10" name="图片 9">
            <a:extLst>
              <a:ext uri="{FF2B5EF4-FFF2-40B4-BE49-F238E27FC236}">
                <a16:creationId xmlns:a16="http://schemas.microsoft.com/office/drawing/2014/main" xmlns="" id="{F5FB2BFB-CFC8-4B15-AAF8-356446C50E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39451433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心肺复苏终止条件</a:t>
            </a:r>
            <a:endParaRPr lang="zh-CN" dirty="0">
              <a:sym typeface="+mn-lt"/>
            </a:endParaRPr>
          </a:p>
        </p:txBody>
      </p:sp>
      <p:pic>
        <p:nvPicPr>
          <p:cNvPr id="9" name="图片 8">
            <a:extLst>
              <a:ext uri="{FF2B5EF4-FFF2-40B4-BE49-F238E27FC236}">
                <a16:creationId xmlns:a16="http://schemas.microsoft.com/office/drawing/2014/main" xmlns="" id="{6FFEF3F1-4183-4451-868F-32C6218C6B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grpSp>
        <p:nvGrpSpPr>
          <p:cNvPr id="2" name="组合 1">
            <a:extLst>
              <a:ext uri="{FF2B5EF4-FFF2-40B4-BE49-F238E27FC236}">
                <a16:creationId xmlns:a16="http://schemas.microsoft.com/office/drawing/2014/main" xmlns="" id="{24C5D4C3-C9A4-43BB-9A97-E55568798001}"/>
              </a:ext>
            </a:extLst>
          </p:cNvPr>
          <p:cNvGrpSpPr/>
          <p:nvPr/>
        </p:nvGrpSpPr>
        <p:grpSpPr>
          <a:xfrm>
            <a:off x="1763688" y="899557"/>
            <a:ext cx="5089834" cy="3892004"/>
            <a:chOff x="1763688" y="899557"/>
            <a:chExt cx="5089834" cy="3892004"/>
          </a:xfrm>
        </p:grpSpPr>
        <p:sp>
          <p:nvSpPr>
            <p:cNvPr id="13" name="任意多边形: 形状 12">
              <a:extLst>
                <a:ext uri="{FF2B5EF4-FFF2-40B4-BE49-F238E27FC236}">
                  <a16:creationId xmlns:a16="http://schemas.microsoft.com/office/drawing/2014/main" xmlns="" id="{D6889919-F267-4437-B906-EA222CFF5F91}"/>
                </a:ext>
              </a:extLst>
            </p:cNvPr>
            <p:cNvSpPr/>
            <p:nvPr/>
          </p:nvSpPr>
          <p:spPr>
            <a:xfrm>
              <a:off x="2543844" y="2526845"/>
              <a:ext cx="4309678" cy="456399"/>
            </a:xfrm>
            <a:custGeom>
              <a:avLst/>
              <a:gdLst>
                <a:gd name="connsiteX0" fmla="*/ 0 w 4309678"/>
                <a:gd name="connsiteY0" fmla="*/ 0 h 456398"/>
                <a:gd name="connsiteX1" fmla="*/ 4081479 w 4309678"/>
                <a:gd name="connsiteY1" fmla="*/ 0 h 456398"/>
                <a:gd name="connsiteX2" fmla="*/ 4309678 w 4309678"/>
                <a:gd name="connsiteY2" fmla="*/ 228199 h 456398"/>
                <a:gd name="connsiteX3" fmla="*/ 4081479 w 4309678"/>
                <a:gd name="connsiteY3" fmla="*/ 456398 h 456398"/>
                <a:gd name="connsiteX4" fmla="*/ 0 w 4309678"/>
                <a:gd name="connsiteY4" fmla="*/ 456398 h 456398"/>
                <a:gd name="connsiteX5" fmla="*/ 0 w 4309678"/>
                <a:gd name="connsiteY5" fmla="*/ 0 h 45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9678" h="456398">
                  <a:moveTo>
                    <a:pt x="4309678" y="456397"/>
                  </a:moveTo>
                  <a:lnTo>
                    <a:pt x="228199" y="456397"/>
                  </a:lnTo>
                  <a:lnTo>
                    <a:pt x="0" y="228199"/>
                  </a:lnTo>
                  <a:lnTo>
                    <a:pt x="228199" y="1"/>
                  </a:lnTo>
                  <a:lnTo>
                    <a:pt x="4309678" y="1"/>
                  </a:lnTo>
                  <a:lnTo>
                    <a:pt x="4309678" y="4563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850" tIns="68581" rIns="128016"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专业人员接替</a:t>
              </a:r>
            </a:p>
          </p:txBody>
        </p:sp>
        <p:sp>
          <p:nvSpPr>
            <p:cNvPr id="14" name="椭圆 13">
              <a:extLst>
                <a:ext uri="{FF2B5EF4-FFF2-40B4-BE49-F238E27FC236}">
                  <a16:creationId xmlns:a16="http://schemas.microsoft.com/office/drawing/2014/main" xmlns="" id="{18512498-3B29-4C4E-BF5C-7701CD58A3B5}"/>
                </a:ext>
              </a:extLst>
            </p:cNvPr>
            <p:cNvSpPr/>
            <p:nvPr/>
          </p:nvSpPr>
          <p:spPr>
            <a:xfrm>
              <a:off x="1993132" y="2177234"/>
              <a:ext cx="1259352" cy="1189127"/>
            </a:xfrm>
            <a:prstGeom prst="ellipse">
              <a:avLst/>
            </a:prstGeom>
            <a:blipFill>
              <a:blip r:embed="rId6" cstate="print">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20" name="任意多边形: 形状 19">
              <a:extLst>
                <a:ext uri="{FF2B5EF4-FFF2-40B4-BE49-F238E27FC236}">
                  <a16:creationId xmlns:a16="http://schemas.microsoft.com/office/drawing/2014/main" xmlns="" id="{93F42E63-F8FB-44D8-87AD-E9A8755E5BD2}"/>
                </a:ext>
              </a:extLst>
            </p:cNvPr>
            <p:cNvSpPr/>
            <p:nvPr/>
          </p:nvSpPr>
          <p:spPr>
            <a:xfrm>
              <a:off x="2543827" y="3865537"/>
              <a:ext cx="4309678" cy="456399"/>
            </a:xfrm>
            <a:custGeom>
              <a:avLst/>
              <a:gdLst>
                <a:gd name="connsiteX0" fmla="*/ 0 w 4309678"/>
                <a:gd name="connsiteY0" fmla="*/ 0 h 456398"/>
                <a:gd name="connsiteX1" fmla="*/ 4081479 w 4309678"/>
                <a:gd name="connsiteY1" fmla="*/ 0 h 456398"/>
                <a:gd name="connsiteX2" fmla="*/ 4309678 w 4309678"/>
                <a:gd name="connsiteY2" fmla="*/ 228199 h 456398"/>
                <a:gd name="connsiteX3" fmla="*/ 4081479 w 4309678"/>
                <a:gd name="connsiteY3" fmla="*/ 456398 h 456398"/>
                <a:gd name="connsiteX4" fmla="*/ 0 w 4309678"/>
                <a:gd name="connsiteY4" fmla="*/ 456398 h 456398"/>
                <a:gd name="connsiteX5" fmla="*/ 0 w 4309678"/>
                <a:gd name="connsiteY5" fmla="*/ 0 h 45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9678" h="456398">
                  <a:moveTo>
                    <a:pt x="4309678" y="456397"/>
                  </a:moveTo>
                  <a:lnTo>
                    <a:pt x="228199" y="456397"/>
                  </a:lnTo>
                  <a:lnTo>
                    <a:pt x="0" y="228199"/>
                  </a:lnTo>
                  <a:lnTo>
                    <a:pt x="228199" y="1"/>
                  </a:lnTo>
                  <a:lnTo>
                    <a:pt x="4309678" y="1"/>
                  </a:lnTo>
                  <a:lnTo>
                    <a:pt x="4309678" y="4563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850" tIns="68581" rIns="128016"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现场救护环境危险需转移</a:t>
              </a:r>
            </a:p>
          </p:txBody>
        </p:sp>
        <p:sp>
          <p:nvSpPr>
            <p:cNvPr id="16" name="椭圆 15">
              <a:extLst>
                <a:ext uri="{FF2B5EF4-FFF2-40B4-BE49-F238E27FC236}">
                  <a16:creationId xmlns:a16="http://schemas.microsoft.com/office/drawing/2014/main" xmlns="" id="{19406C03-6950-4704-82BD-389E46FA96D0}"/>
                </a:ext>
              </a:extLst>
            </p:cNvPr>
            <p:cNvSpPr/>
            <p:nvPr/>
          </p:nvSpPr>
          <p:spPr>
            <a:xfrm>
              <a:off x="1763688" y="3395333"/>
              <a:ext cx="1488796" cy="1396228"/>
            </a:xfrm>
            <a:prstGeom prst="ellipse">
              <a:avLst/>
            </a:prstGeom>
            <a:blipFill>
              <a:blip r:embed="rId7" cstate="print">
                <a:extLst>
                  <a:ext uri="{28A0092B-C50C-407E-A947-70E740481C1C}">
                    <a14:useLocalDpi xmlns:a14="http://schemas.microsoft.com/office/drawing/2010/main" val="0"/>
                  </a:ext>
                </a:extLst>
              </a:blip>
              <a:srcRect/>
              <a:stretch>
                <a:fillRect t="-17000" b="-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21" name="任意多边形: 形状 20">
              <a:extLst>
                <a:ext uri="{FF2B5EF4-FFF2-40B4-BE49-F238E27FC236}">
                  <a16:creationId xmlns:a16="http://schemas.microsoft.com/office/drawing/2014/main" xmlns="" id="{D21D95EE-0330-4243-B841-8928A4138D68}"/>
                </a:ext>
              </a:extLst>
            </p:cNvPr>
            <p:cNvSpPr/>
            <p:nvPr/>
          </p:nvSpPr>
          <p:spPr>
            <a:xfrm>
              <a:off x="2543827" y="1343360"/>
              <a:ext cx="4309678" cy="456399"/>
            </a:xfrm>
            <a:custGeom>
              <a:avLst/>
              <a:gdLst>
                <a:gd name="connsiteX0" fmla="*/ 0 w 4309678"/>
                <a:gd name="connsiteY0" fmla="*/ 0 h 456398"/>
                <a:gd name="connsiteX1" fmla="*/ 4081479 w 4309678"/>
                <a:gd name="connsiteY1" fmla="*/ 0 h 456398"/>
                <a:gd name="connsiteX2" fmla="*/ 4309678 w 4309678"/>
                <a:gd name="connsiteY2" fmla="*/ 228199 h 456398"/>
                <a:gd name="connsiteX3" fmla="*/ 4081479 w 4309678"/>
                <a:gd name="connsiteY3" fmla="*/ 456398 h 456398"/>
                <a:gd name="connsiteX4" fmla="*/ 0 w 4309678"/>
                <a:gd name="connsiteY4" fmla="*/ 456398 h 456398"/>
                <a:gd name="connsiteX5" fmla="*/ 0 w 4309678"/>
                <a:gd name="connsiteY5" fmla="*/ 0 h 45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9678" h="456398">
                  <a:moveTo>
                    <a:pt x="4309678" y="456397"/>
                  </a:moveTo>
                  <a:lnTo>
                    <a:pt x="228199" y="456397"/>
                  </a:lnTo>
                  <a:lnTo>
                    <a:pt x="0" y="228199"/>
                  </a:lnTo>
                  <a:lnTo>
                    <a:pt x="228199" y="1"/>
                  </a:lnTo>
                  <a:lnTo>
                    <a:pt x="4309678" y="1"/>
                  </a:lnTo>
                  <a:lnTo>
                    <a:pt x="4309678" y="4563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850" tIns="68581" rIns="128016"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恢复自主呼吸和心搏</a:t>
              </a:r>
            </a:p>
          </p:txBody>
        </p:sp>
        <p:sp>
          <p:nvSpPr>
            <p:cNvPr id="8" name="椭圆 7">
              <a:extLst>
                <a:ext uri="{FF2B5EF4-FFF2-40B4-BE49-F238E27FC236}">
                  <a16:creationId xmlns:a16="http://schemas.microsoft.com/office/drawing/2014/main" xmlns="" id="{DFFE5882-5EF4-4808-BC53-F7A574E52674}"/>
                </a:ext>
              </a:extLst>
            </p:cNvPr>
            <p:cNvSpPr/>
            <p:nvPr/>
          </p:nvSpPr>
          <p:spPr>
            <a:xfrm>
              <a:off x="1875052" y="899557"/>
              <a:ext cx="1377432" cy="1364557"/>
            </a:xfrm>
            <a:prstGeom prst="ellipse">
              <a:avLst/>
            </a:prstGeom>
            <a:blipFill>
              <a:blip r:embed="rId8"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dirty="0"/>
            </a:p>
          </p:txBody>
        </p:sp>
      </p:grpSp>
    </p:spTree>
    <p:custDataLst>
      <p:tags r:id="rId1"/>
    </p:custDataLst>
    <p:extLst>
      <p:ext uri="{BB962C8B-B14F-4D97-AF65-F5344CB8AC3E}">
        <p14:creationId xmlns:p14="http://schemas.microsoft.com/office/powerpoint/2010/main" val="347453833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自动体外除颤器（</a:t>
            </a:r>
            <a:r>
              <a:rPr lang="en-US" altLang="zh-CN" dirty="0">
                <a:sym typeface="+mn-lt"/>
              </a:rPr>
              <a:t>AED</a:t>
            </a:r>
            <a:r>
              <a:rPr lang="zh-CN" altLang="en-US" dirty="0">
                <a:sym typeface="+mn-lt"/>
              </a:rPr>
              <a:t>）</a:t>
            </a:r>
            <a:endParaRPr lang="zh-CN" dirty="0">
              <a:sym typeface="+mn-lt"/>
            </a:endParaRPr>
          </a:p>
        </p:txBody>
      </p:sp>
      <p:grpSp>
        <p:nvGrpSpPr>
          <p:cNvPr id="9" name="组合 16">
            <a:extLst>
              <a:ext uri="{FF2B5EF4-FFF2-40B4-BE49-F238E27FC236}">
                <a16:creationId xmlns:a16="http://schemas.microsoft.com/office/drawing/2014/main" xmlns="" id="{9748533B-09D5-473D-A4B1-C32A756846CF}"/>
              </a:ext>
            </a:extLst>
          </p:cNvPr>
          <p:cNvGrpSpPr>
            <a:grpSpLocks/>
          </p:cNvGrpSpPr>
          <p:nvPr/>
        </p:nvGrpSpPr>
        <p:grpSpPr bwMode="auto">
          <a:xfrm>
            <a:off x="899593" y="1347750"/>
            <a:ext cx="6984408" cy="2684860"/>
            <a:chOff x="1104468" y="2291376"/>
            <a:chExt cx="6891768" cy="2608765"/>
          </a:xfrm>
        </p:grpSpPr>
        <p:sp>
          <p:nvSpPr>
            <p:cNvPr id="10" name="AutoShape 17">
              <a:extLst>
                <a:ext uri="{FF2B5EF4-FFF2-40B4-BE49-F238E27FC236}">
                  <a16:creationId xmlns:a16="http://schemas.microsoft.com/office/drawing/2014/main" xmlns="" id="{DAB01D45-3FDD-4BAD-8866-D3080E8F4D1C}"/>
                </a:ext>
              </a:extLst>
            </p:cNvPr>
            <p:cNvSpPr>
              <a:spLocks noChangeArrowheads="1"/>
            </p:cNvSpPr>
            <p:nvPr/>
          </p:nvSpPr>
          <p:spPr bwMode="gray">
            <a:xfrm>
              <a:off x="2150573" y="3824243"/>
              <a:ext cx="4964929" cy="987975"/>
            </a:xfrm>
            <a:prstGeom prst="roundRect">
              <a:avLst>
                <a:gd name="adj" fmla="val 12727"/>
              </a:avLst>
            </a:prstGeom>
            <a:solidFill>
              <a:schemeClr val="bg1"/>
            </a:solidFill>
            <a:ln w="28575">
              <a:solidFill>
                <a:schemeClr val="accent1"/>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AutoShape 10">
              <a:extLst>
                <a:ext uri="{FF2B5EF4-FFF2-40B4-BE49-F238E27FC236}">
                  <a16:creationId xmlns:a16="http://schemas.microsoft.com/office/drawing/2014/main" xmlns="" id="{D9AFE85C-84C3-4C5A-B1CD-D97C309A26F4}"/>
                </a:ext>
              </a:extLst>
            </p:cNvPr>
            <p:cNvSpPr>
              <a:spLocks noChangeArrowheads="1"/>
            </p:cNvSpPr>
            <p:nvPr/>
          </p:nvSpPr>
          <p:spPr bwMode="gray">
            <a:xfrm>
              <a:off x="2175630" y="2418633"/>
              <a:ext cx="4939873" cy="982191"/>
            </a:xfrm>
            <a:prstGeom prst="roundRect">
              <a:avLst>
                <a:gd name="adj" fmla="val 12727"/>
              </a:avLst>
            </a:prstGeom>
            <a:solidFill>
              <a:schemeClr val="bg1"/>
            </a:solidFill>
            <a:ln w="28575">
              <a:solidFill>
                <a:schemeClr val="accent1"/>
              </a:solidFill>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Group 12">
              <a:extLst>
                <a:ext uri="{FF2B5EF4-FFF2-40B4-BE49-F238E27FC236}">
                  <a16:creationId xmlns:a16="http://schemas.microsoft.com/office/drawing/2014/main" xmlns="" id="{0BA7D293-B43B-4AE1-8011-688D4D91B54B}"/>
                </a:ext>
              </a:extLst>
            </p:cNvPr>
            <p:cNvGrpSpPr>
              <a:grpSpLocks/>
            </p:cNvGrpSpPr>
            <p:nvPr/>
          </p:nvGrpSpPr>
          <p:grpSpPr bwMode="auto">
            <a:xfrm>
              <a:off x="6757987" y="3663482"/>
              <a:ext cx="1238249" cy="1236659"/>
              <a:chOff x="802" y="1744"/>
              <a:chExt cx="827" cy="826"/>
            </a:xfrm>
          </p:grpSpPr>
          <p:sp>
            <p:nvSpPr>
              <p:cNvPr id="24" name="Oval 13">
                <a:extLst>
                  <a:ext uri="{FF2B5EF4-FFF2-40B4-BE49-F238E27FC236}">
                    <a16:creationId xmlns:a16="http://schemas.microsoft.com/office/drawing/2014/main" xmlns="" id="{2D52820A-901E-4965-9C33-D56EFDAB063F}"/>
                  </a:ext>
                </a:extLst>
              </p:cNvPr>
              <p:cNvSpPr>
                <a:spLocks noChangeArrowheads="1"/>
              </p:cNvSpPr>
              <p:nvPr/>
            </p:nvSpPr>
            <p:spPr bwMode="gray">
              <a:xfrm>
                <a:off x="802" y="1744"/>
                <a:ext cx="827" cy="826"/>
              </a:xfrm>
              <a:prstGeom prst="ellipse">
                <a:avLst/>
              </a:prstGeom>
              <a:solidFill>
                <a:srgbClr val="F8F8F8"/>
              </a:solidFill>
              <a:ln w="38100">
                <a:solidFill>
                  <a:srgbClr val="FE836E"/>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Oval 14">
                <a:extLst>
                  <a:ext uri="{FF2B5EF4-FFF2-40B4-BE49-F238E27FC236}">
                    <a16:creationId xmlns:a16="http://schemas.microsoft.com/office/drawing/2014/main" xmlns="" id="{2CFE32AC-8BA8-472E-AC06-236A088B0DAE}"/>
                  </a:ext>
                </a:extLst>
              </p:cNvPr>
              <p:cNvSpPr>
                <a:spLocks noChangeArrowheads="1"/>
              </p:cNvSpPr>
              <p:nvPr/>
            </p:nvSpPr>
            <p:spPr bwMode="gray">
              <a:xfrm>
                <a:off x="837" y="1777"/>
                <a:ext cx="756" cy="758"/>
              </a:xfrm>
              <a:prstGeom prst="ellipse">
                <a:avLst/>
              </a:prstGeom>
              <a:noFill/>
              <a:ln w="38100">
                <a:solidFill>
                  <a:srgbClr val="FE836E">
                    <a:alpha val="70195"/>
                  </a:srgbClr>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Oval 15">
                <a:extLst>
                  <a:ext uri="{FF2B5EF4-FFF2-40B4-BE49-F238E27FC236}">
                    <a16:creationId xmlns:a16="http://schemas.microsoft.com/office/drawing/2014/main" xmlns="" id="{FD88E3D3-7D69-4E52-A62C-3E15CD607A9D}"/>
                  </a:ext>
                </a:extLst>
              </p:cNvPr>
              <p:cNvSpPr>
                <a:spLocks noChangeArrowheads="1"/>
              </p:cNvSpPr>
              <p:nvPr/>
            </p:nvSpPr>
            <p:spPr bwMode="gray">
              <a:xfrm>
                <a:off x="870" y="1811"/>
                <a:ext cx="690" cy="688"/>
              </a:xfrm>
              <a:prstGeom prst="ellipse">
                <a:avLst/>
              </a:prstGeom>
              <a:noFill/>
              <a:ln w="38100">
                <a:solidFill>
                  <a:srgbClr val="FE836E">
                    <a:alpha val="30196"/>
                  </a:srgbClr>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Text Box 18">
              <a:extLst>
                <a:ext uri="{FF2B5EF4-FFF2-40B4-BE49-F238E27FC236}">
                  <a16:creationId xmlns:a16="http://schemas.microsoft.com/office/drawing/2014/main" xmlns="" id="{8FE87481-155F-485F-8538-D72D8A57D0F9}"/>
                </a:ext>
              </a:extLst>
            </p:cNvPr>
            <p:cNvSpPr txBox="1">
              <a:spLocks noChangeArrowheads="1"/>
            </p:cNvSpPr>
            <p:nvPr/>
          </p:nvSpPr>
          <p:spPr bwMode="auto">
            <a:xfrm>
              <a:off x="2387635" y="2481220"/>
              <a:ext cx="4570411" cy="9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2200"/>
                </a:lnSpc>
                <a:spcBef>
                  <a:spcPts val="600"/>
                </a:spcBef>
              </a:pPr>
              <a:r>
                <a:rPr lang="zh-CN" altLang="en-US" sz="1600" dirty="0">
                  <a:latin typeface="微软雅黑" panose="020B0503020204020204" pitchFamily="34" charset="-122"/>
                  <a:ea typeface="微软雅黑" panose="020B0503020204020204" pitchFamily="34" charset="-122"/>
                </a:rPr>
                <a:t>心室纤维性颤动和无脉性室性心动过速是两种常见的致命性心律失常，电击除颤是治疗这两种心律失常的唯一有效手段</a:t>
              </a:r>
              <a:endParaRPr lang="en-US" altLang="zh-CN" sz="1600" dirty="0">
                <a:latin typeface="微软雅黑" panose="020B0503020204020204" pitchFamily="34" charset="-122"/>
                <a:ea typeface="微软雅黑" panose="020B0503020204020204" pitchFamily="34" charset="-122"/>
              </a:endParaRPr>
            </a:p>
          </p:txBody>
        </p:sp>
        <p:grpSp>
          <p:nvGrpSpPr>
            <p:cNvPr id="17" name="Group 19">
              <a:extLst>
                <a:ext uri="{FF2B5EF4-FFF2-40B4-BE49-F238E27FC236}">
                  <a16:creationId xmlns:a16="http://schemas.microsoft.com/office/drawing/2014/main" xmlns="" id="{D9F5FAC5-6A40-4572-9713-052D7EA467AB}"/>
                </a:ext>
              </a:extLst>
            </p:cNvPr>
            <p:cNvGrpSpPr>
              <a:grpSpLocks/>
            </p:cNvGrpSpPr>
            <p:nvPr/>
          </p:nvGrpSpPr>
          <p:grpSpPr bwMode="auto">
            <a:xfrm>
              <a:off x="1104468" y="2291376"/>
              <a:ext cx="1238249" cy="1236662"/>
              <a:chOff x="754" y="80"/>
              <a:chExt cx="827" cy="826"/>
            </a:xfrm>
          </p:grpSpPr>
          <p:sp>
            <p:nvSpPr>
              <p:cNvPr id="21" name="Oval 20">
                <a:extLst>
                  <a:ext uri="{FF2B5EF4-FFF2-40B4-BE49-F238E27FC236}">
                    <a16:creationId xmlns:a16="http://schemas.microsoft.com/office/drawing/2014/main" xmlns="" id="{C5897E37-42CE-45D7-8640-4721B8CEA93F}"/>
                  </a:ext>
                </a:extLst>
              </p:cNvPr>
              <p:cNvSpPr>
                <a:spLocks noChangeArrowheads="1"/>
              </p:cNvSpPr>
              <p:nvPr/>
            </p:nvSpPr>
            <p:spPr bwMode="gray">
              <a:xfrm>
                <a:off x="754" y="80"/>
                <a:ext cx="827" cy="826"/>
              </a:xfrm>
              <a:prstGeom prst="ellipse">
                <a:avLst/>
              </a:prstGeom>
              <a:solidFill>
                <a:srgbClr val="F8F8F8"/>
              </a:solidFill>
              <a:ln w="38100">
                <a:solidFill>
                  <a:srgbClr val="FF2908"/>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Oval 21">
                <a:extLst>
                  <a:ext uri="{FF2B5EF4-FFF2-40B4-BE49-F238E27FC236}">
                    <a16:creationId xmlns:a16="http://schemas.microsoft.com/office/drawing/2014/main" xmlns="" id="{4A24E532-C08E-44C0-817D-9E0C9CA445A9}"/>
                  </a:ext>
                </a:extLst>
              </p:cNvPr>
              <p:cNvSpPr>
                <a:spLocks noChangeArrowheads="1"/>
              </p:cNvSpPr>
              <p:nvPr/>
            </p:nvSpPr>
            <p:spPr bwMode="gray">
              <a:xfrm>
                <a:off x="784" y="114"/>
                <a:ext cx="756" cy="758"/>
              </a:xfrm>
              <a:prstGeom prst="ellipse">
                <a:avLst/>
              </a:prstGeom>
              <a:noFill/>
              <a:ln w="38100">
                <a:solidFill>
                  <a:srgbClr val="F06E02">
                    <a:alpha val="70195"/>
                  </a:srgbClr>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Oval 22">
                <a:extLst>
                  <a:ext uri="{FF2B5EF4-FFF2-40B4-BE49-F238E27FC236}">
                    <a16:creationId xmlns:a16="http://schemas.microsoft.com/office/drawing/2014/main" xmlns="" id="{571E66C3-74ED-47D6-806A-3E87D1623947}"/>
                  </a:ext>
                </a:extLst>
              </p:cNvPr>
              <p:cNvSpPr>
                <a:spLocks noChangeArrowheads="1"/>
              </p:cNvSpPr>
              <p:nvPr/>
            </p:nvSpPr>
            <p:spPr bwMode="gray">
              <a:xfrm>
                <a:off x="815" y="140"/>
                <a:ext cx="689" cy="690"/>
              </a:xfrm>
              <a:prstGeom prst="ellipse">
                <a:avLst/>
              </a:prstGeom>
              <a:noFill/>
              <a:ln w="38100">
                <a:solidFill>
                  <a:srgbClr val="F06E02">
                    <a:alpha val="30196"/>
                  </a:srgbClr>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Text Box 23">
              <a:extLst>
                <a:ext uri="{FF2B5EF4-FFF2-40B4-BE49-F238E27FC236}">
                  <a16:creationId xmlns:a16="http://schemas.microsoft.com/office/drawing/2014/main" xmlns="" id="{4016A43A-1325-4272-9F6A-69F83B4A81DA}"/>
                </a:ext>
              </a:extLst>
            </p:cNvPr>
            <p:cNvSpPr txBox="1">
              <a:spLocks noChangeArrowheads="1"/>
            </p:cNvSpPr>
            <p:nvPr/>
          </p:nvSpPr>
          <p:spPr bwMode="gray">
            <a:xfrm>
              <a:off x="1204694" y="2741489"/>
              <a:ext cx="1083690" cy="336436"/>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defRPr/>
              </a:pPr>
              <a:r>
                <a:rPr lang="zh-CN" altLang="en-US" sz="1650" b="1" dirty="0">
                  <a:latin typeface="微软雅黑" panose="020B0503020204020204" pitchFamily="34" charset="-122"/>
                  <a:ea typeface="微软雅黑" panose="020B0503020204020204" pitchFamily="34" charset="-122"/>
                </a:rPr>
                <a:t>心律失常</a:t>
              </a:r>
              <a:endParaRPr lang="en-US" altLang="zh-CN" sz="1650" b="1" dirty="0">
                <a:latin typeface="微软雅黑" panose="020B0503020204020204" pitchFamily="34" charset="-122"/>
                <a:ea typeface="微软雅黑" panose="020B0503020204020204" pitchFamily="34" charset="-122"/>
              </a:endParaRPr>
            </a:p>
          </p:txBody>
        </p:sp>
        <p:sp>
          <p:nvSpPr>
            <p:cNvPr id="19" name="Text Box 11">
              <a:extLst>
                <a:ext uri="{FF2B5EF4-FFF2-40B4-BE49-F238E27FC236}">
                  <a16:creationId xmlns:a16="http://schemas.microsoft.com/office/drawing/2014/main" xmlns="" id="{6A31C1BA-B5D3-4D51-8EBD-7156D2F49CEF}"/>
                </a:ext>
              </a:extLst>
            </p:cNvPr>
            <p:cNvSpPr txBox="1">
              <a:spLocks noChangeArrowheads="1"/>
            </p:cNvSpPr>
            <p:nvPr/>
          </p:nvSpPr>
          <p:spPr bwMode="white">
            <a:xfrm>
              <a:off x="2186199" y="4018956"/>
              <a:ext cx="4570290" cy="637981"/>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ts val="2200"/>
                </a:lnSpc>
              </a:pPr>
              <a:r>
                <a:rPr lang="zh-CN" altLang="en-US" sz="1600" dirty="0">
                  <a:latin typeface="微软雅黑" panose="020B0503020204020204" pitchFamily="34" charset="-122"/>
                  <a:ea typeface="微软雅黑" panose="020B0503020204020204" pitchFamily="34" charset="-122"/>
                </a:rPr>
                <a:t>尽早电除颤对提高心搏骤停患者的生存机会起到关键作用</a:t>
              </a:r>
            </a:p>
          </p:txBody>
        </p:sp>
        <p:sp>
          <p:nvSpPr>
            <p:cNvPr id="20" name="Text Box 16">
              <a:extLst>
                <a:ext uri="{FF2B5EF4-FFF2-40B4-BE49-F238E27FC236}">
                  <a16:creationId xmlns:a16="http://schemas.microsoft.com/office/drawing/2014/main" xmlns="" id="{BE51C043-64E8-4FAE-AD5B-61791465D779}"/>
                </a:ext>
              </a:extLst>
            </p:cNvPr>
            <p:cNvSpPr txBox="1">
              <a:spLocks noChangeArrowheads="1"/>
            </p:cNvSpPr>
            <p:nvPr/>
          </p:nvSpPr>
          <p:spPr bwMode="gray">
            <a:xfrm>
              <a:off x="6829861" y="4002405"/>
              <a:ext cx="1081185" cy="583154"/>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defRPr/>
              </a:pPr>
              <a:r>
                <a:rPr lang="zh-CN" altLang="en-US" sz="1650" b="1" dirty="0">
                  <a:latin typeface="微软雅黑" panose="020B0503020204020204" pitchFamily="34" charset="-122"/>
                  <a:ea typeface="微软雅黑" panose="020B0503020204020204" pitchFamily="34" charset="-122"/>
                </a:rPr>
                <a:t>提高</a:t>
              </a:r>
              <a:endParaRPr lang="en-US" altLang="zh-CN" sz="1650" b="1" dirty="0">
                <a:latin typeface="微软雅黑" panose="020B0503020204020204" pitchFamily="34" charset="-122"/>
                <a:ea typeface="微软雅黑" panose="020B0503020204020204" pitchFamily="34" charset="-122"/>
              </a:endParaRPr>
            </a:p>
            <a:p>
              <a:pPr algn="ctr" eaLnBrk="0" hangingPunct="0">
                <a:defRPr/>
              </a:pPr>
              <a:r>
                <a:rPr lang="zh-CN" altLang="en-US" sz="1650" b="1" dirty="0">
                  <a:latin typeface="微软雅黑" panose="020B0503020204020204" pitchFamily="34" charset="-122"/>
                  <a:ea typeface="微软雅黑" panose="020B0503020204020204" pitchFamily="34" charset="-122"/>
                </a:rPr>
                <a:t>生存机会</a:t>
              </a:r>
              <a:endParaRPr lang="en-US" altLang="zh-CN" sz="1650" b="1" dirty="0">
                <a:latin typeface="微软雅黑" panose="020B0503020204020204" pitchFamily="34" charset="-122"/>
                <a:ea typeface="微软雅黑" panose="020B0503020204020204" pitchFamily="34" charset="-122"/>
              </a:endParaRPr>
            </a:p>
          </p:txBody>
        </p:sp>
      </p:grpSp>
      <p:pic>
        <p:nvPicPr>
          <p:cNvPr id="27" name="图片 26">
            <a:extLst>
              <a:ext uri="{FF2B5EF4-FFF2-40B4-BE49-F238E27FC236}">
                <a16:creationId xmlns:a16="http://schemas.microsoft.com/office/drawing/2014/main" xmlns="" id="{A15BB5ED-8447-468F-9012-B3E0B9AF0A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3752291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自动体外除颤器（</a:t>
            </a:r>
            <a:r>
              <a:rPr lang="en-US" altLang="zh-CN" dirty="0">
                <a:sym typeface="+mn-lt"/>
              </a:rPr>
              <a:t>AED</a:t>
            </a:r>
            <a:r>
              <a:rPr lang="zh-CN" altLang="en-US" dirty="0">
                <a:sym typeface="+mn-lt"/>
              </a:rPr>
              <a:t>）</a:t>
            </a:r>
            <a:endParaRPr lang="zh-CN" dirty="0">
              <a:sym typeface="+mn-lt"/>
            </a:endParaRPr>
          </a:p>
        </p:txBody>
      </p:sp>
      <p:pic>
        <p:nvPicPr>
          <p:cNvPr id="27" name="图片 26">
            <a:extLst>
              <a:ext uri="{FF2B5EF4-FFF2-40B4-BE49-F238E27FC236}">
                <a16:creationId xmlns:a16="http://schemas.microsoft.com/office/drawing/2014/main" xmlns="" id="{A50C3D4B-EE9C-4063-8D43-CDD18B6B59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9" y="1356584"/>
            <a:ext cx="3098838" cy="2191182"/>
          </a:xfrm>
          <a:prstGeom prst="rect">
            <a:avLst/>
          </a:prstGeom>
        </p:spPr>
      </p:pic>
      <p:sp>
        <p:nvSpPr>
          <p:cNvPr id="28" name="Rectangle 4">
            <a:extLst>
              <a:ext uri="{FF2B5EF4-FFF2-40B4-BE49-F238E27FC236}">
                <a16:creationId xmlns:a16="http://schemas.microsoft.com/office/drawing/2014/main" xmlns="" id="{8D1E4F85-650E-4D10-B9B3-DDBB13BE98F9}"/>
              </a:ext>
            </a:extLst>
          </p:cNvPr>
          <p:cNvSpPr>
            <a:spLocks noChangeArrowheads="1"/>
          </p:cNvSpPr>
          <p:nvPr/>
        </p:nvSpPr>
        <p:spPr bwMode="black">
          <a:xfrm>
            <a:off x="4572000" y="1419750"/>
            <a:ext cx="3024188" cy="1019959"/>
          </a:xfrm>
          <a:prstGeom prst="rect">
            <a:avLst/>
          </a:prstGeom>
          <a:noFill/>
          <a:ln>
            <a:noFill/>
          </a:ln>
          <a:effectLst/>
        </p:spPr>
        <p:txBody>
          <a:bodyPr wrap="square">
            <a:spAutoFit/>
          </a:bodyPr>
          <a:lstStyle/>
          <a:p>
            <a:pPr eaLnBrk="0" hangingPunct="0">
              <a:defRPr/>
            </a:pPr>
            <a:r>
              <a:rPr lang="en-US" altLang="zh-CN" sz="2000" b="1" dirty="0">
                <a:solidFill>
                  <a:srgbClr val="FF0000"/>
                </a:solidFill>
                <a:latin typeface="微软雅黑" panose="020B0503020204020204" pitchFamily="34" charset="-122"/>
                <a:ea typeface="微软雅黑" panose="020B0503020204020204" pitchFamily="34" charset="-122"/>
              </a:rPr>
              <a:t>AED</a:t>
            </a:r>
          </a:p>
          <a:p>
            <a:pPr eaLnBrk="0" hangingPunct="0">
              <a:spcBef>
                <a:spcPts val="1200"/>
              </a:spcBef>
              <a:defRPr/>
            </a:pPr>
            <a:r>
              <a:rPr lang="zh-CN" altLang="en-US" dirty="0">
                <a:latin typeface="微软雅黑" panose="020B0503020204020204" pitchFamily="34" charset="-122"/>
                <a:ea typeface="微软雅黑" panose="020B0503020204020204" pitchFamily="34" charset="-122"/>
              </a:rPr>
              <a:t>瞬间发放出的电流通过心脏</a:t>
            </a:r>
            <a:endParaRPr lang="en-US" altLang="zh-CN" dirty="0">
              <a:latin typeface="微软雅黑" panose="020B0503020204020204" pitchFamily="34" charset="-122"/>
              <a:ea typeface="微软雅黑" panose="020B0503020204020204" pitchFamily="34" charset="-122"/>
            </a:endParaRPr>
          </a:p>
          <a:p>
            <a:pPr eaLnBrk="0" hangingPunct="0">
              <a:lnSpc>
                <a:spcPct val="110000"/>
              </a:lnSpc>
              <a:defRPr/>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Line 5">
            <a:extLst>
              <a:ext uri="{FF2B5EF4-FFF2-40B4-BE49-F238E27FC236}">
                <a16:creationId xmlns:a16="http://schemas.microsoft.com/office/drawing/2014/main" xmlns="" id="{71003CC2-D0C2-4F58-96DE-C0EC88900D01}"/>
              </a:ext>
            </a:extLst>
          </p:cNvPr>
          <p:cNvSpPr>
            <a:spLocks noChangeShapeType="1"/>
          </p:cNvSpPr>
          <p:nvPr/>
        </p:nvSpPr>
        <p:spPr bwMode="auto">
          <a:xfrm flipH="1">
            <a:off x="4463653" y="1383507"/>
            <a:ext cx="3572" cy="2321719"/>
          </a:xfrm>
          <a:prstGeom prst="line">
            <a:avLst/>
          </a:prstGeom>
          <a:noFill/>
          <a:ln w="9525">
            <a:solidFill>
              <a:srgbClr val="000000"/>
            </a:solidFill>
            <a:prstDash val="dash"/>
            <a:round/>
          </a:ln>
          <a:effectLst/>
        </p:spPr>
        <p:txBody>
          <a:bodyPr wrap="none" anchor="ctr"/>
          <a:lstStyle/>
          <a:p>
            <a:pPr>
              <a:defRPr/>
            </a:pPr>
            <a:endParaRPr lang="zh-CN" altLang="en-US" sz="1350" kern="0">
              <a:solidFill>
                <a:sysClr val="windowText" lastClr="000000"/>
              </a:solidFill>
              <a:latin typeface="微软雅黑" panose="020B0503020204020204" pitchFamily="34" charset="-122"/>
              <a:ea typeface="微软雅黑" panose="020B0503020204020204" pitchFamily="34" charset="-122"/>
            </a:endParaRPr>
          </a:p>
        </p:txBody>
      </p:sp>
      <p:sp>
        <p:nvSpPr>
          <p:cNvPr id="30" name="AutoShape 15">
            <a:extLst>
              <a:ext uri="{FF2B5EF4-FFF2-40B4-BE49-F238E27FC236}">
                <a16:creationId xmlns:a16="http://schemas.microsoft.com/office/drawing/2014/main" xmlns="" id="{A7311927-730E-4F88-908F-FD3F60221727}"/>
              </a:ext>
            </a:extLst>
          </p:cNvPr>
          <p:cNvSpPr>
            <a:spLocks noChangeArrowheads="1"/>
          </p:cNvSpPr>
          <p:nvPr/>
        </p:nvSpPr>
        <p:spPr bwMode="gray">
          <a:xfrm>
            <a:off x="4626769" y="2717006"/>
            <a:ext cx="185738" cy="1857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noFill/>
          </a:ln>
          <a:effectLst>
            <a:outerShdw dist="35921" dir="2700000" algn="ctr" rotWithShape="0">
              <a:srgbClr val="969696">
                <a:alpha val="50000"/>
              </a:srgbClr>
            </a:outerShdw>
          </a:effectLst>
        </p:spPr>
        <p:txBody>
          <a:bodyPr wrap="none" anchor="ctr"/>
          <a:lstStyle/>
          <a:p>
            <a:pPr>
              <a:defRPr/>
            </a:pPr>
            <a:endParaRPr lang="zh-CN" altLang="en-US" sz="1350" kern="0">
              <a:solidFill>
                <a:srgbClr val="FF0000"/>
              </a:solidFill>
              <a:latin typeface="微软雅黑" panose="020B0503020204020204" pitchFamily="34" charset="-122"/>
              <a:ea typeface="微软雅黑" panose="020B0503020204020204" pitchFamily="34" charset="-122"/>
            </a:endParaRPr>
          </a:p>
        </p:txBody>
      </p:sp>
      <p:sp>
        <p:nvSpPr>
          <p:cNvPr id="31" name="AutoShape 16">
            <a:extLst>
              <a:ext uri="{FF2B5EF4-FFF2-40B4-BE49-F238E27FC236}">
                <a16:creationId xmlns:a16="http://schemas.microsoft.com/office/drawing/2014/main" xmlns="" id="{4B2FB561-7735-49BF-9A3E-CA9AE7A1484A}"/>
              </a:ext>
            </a:extLst>
          </p:cNvPr>
          <p:cNvSpPr>
            <a:spLocks noChangeArrowheads="1"/>
          </p:cNvSpPr>
          <p:nvPr/>
        </p:nvSpPr>
        <p:spPr bwMode="gray">
          <a:xfrm>
            <a:off x="4626769" y="3157537"/>
            <a:ext cx="185738" cy="1857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noFill/>
          </a:ln>
          <a:effectLst>
            <a:outerShdw dist="35921" dir="2700000" algn="ctr" rotWithShape="0">
              <a:srgbClr val="969696">
                <a:alpha val="50000"/>
              </a:srgbClr>
            </a:outerShdw>
          </a:effectLst>
        </p:spPr>
        <p:txBody>
          <a:bodyPr wrap="none" anchor="ctr"/>
          <a:lstStyle/>
          <a:p>
            <a:pPr>
              <a:defRPr/>
            </a:pPr>
            <a:endParaRPr lang="zh-CN" altLang="en-US" sz="1350" kern="0">
              <a:solidFill>
                <a:sysClr val="windowText" lastClr="000000"/>
              </a:solidFill>
              <a:latin typeface="微软雅黑" panose="020B0503020204020204" pitchFamily="34" charset="-122"/>
              <a:ea typeface="微软雅黑" panose="020B0503020204020204" pitchFamily="34" charset="-122"/>
            </a:endParaRPr>
          </a:p>
        </p:txBody>
      </p:sp>
      <p:sp>
        <p:nvSpPr>
          <p:cNvPr id="32" name="Text Box 19">
            <a:extLst>
              <a:ext uri="{FF2B5EF4-FFF2-40B4-BE49-F238E27FC236}">
                <a16:creationId xmlns:a16="http://schemas.microsoft.com/office/drawing/2014/main" xmlns="" id="{2858454C-4A96-4873-BE9B-69F79C4FAA91}"/>
              </a:ext>
            </a:extLst>
          </p:cNvPr>
          <p:cNvSpPr txBox="1">
            <a:spLocks noChangeArrowheads="1"/>
          </p:cNvSpPr>
          <p:nvPr/>
        </p:nvSpPr>
        <p:spPr bwMode="auto">
          <a:xfrm>
            <a:off x="4812506" y="2632472"/>
            <a:ext cx="2787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tx1"/>
                </a:solidFill>
              </a:rPr>
              <a:t>终止心脏所有的电活动</a:t>
            </a:r>
            <a:endParaRPr lang="en-US" altLang="zh-CN" sz="1800" dirty="0">
              <a:solidFill>
                <a:schemeClr val="tx1"/>
              </a:solidFill>
            </a:endParaRPr>
          </a:p>
        </p:txBody>
      </p:sp>
      <p:sp>
        <p:nvSpPr>
          <p:cNvPr id="33" name="Text Box 20">
            <a:extLst>
              <a:ext uri="{FF2B5EF4-FFF2-40B4-BE49-F238E27FC236}">
                <a16:creationId xmlns:a16="http://schemas.microsoft.com/office/drawing/2014/main" xmlns="" id="{14935CCF-3AA1-431B-8D90-FF96D2F254AA}"/>
              </a:ext>
            </a:extLst>
          </p:cNvPr>
          <p:cNvSpPr txBox="1">
            <a:spLocks noChangeArrowheads="1"/>
          </p:cNvSpPr>
          <p:nvPr/>
        </p:nvSpPr>
        <p:spPr bwMode="auto">
          <a:xfrm>
            <a:off x="4792266" y="3086101"/>
            <a:ext cx="3019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defRPr/>
            </a:pPr>
            <a:r>
              <a:rPr lang="zh-CN" altLang="en-US" dirty="0">
                <a:latin typeface="微软雅黑" panose="020B0503020204020204" pitchFamily="34" charset="-122"/>
                <a:ea typeface="微软雅黑" panose="020B0503020204020204" pitchFamily="34" charset="-122"/>
              </a:rPr>
              <a:t>使心脏电流重新自我正常化</a:t>
            </a:r>
            <a:endParaRPr lang="en-US" altLang="zh-CN" dirty="0">
              <a:latin typeface="微软雅黑" panose="020B0503020204020204" pitchFamily="34" charset="-122"/>
              <a:ea typeface="微软雅黑" panose="020B0503020204020204" pitchFamily="34" charset="-122"/>
            </a:endParaRPr>
          </a:p>
        </p:txBody>
      </p:sp>
      <p:sp>
        <p:nvSpPr>
          <p:cNvPr id="34" name="Line 23">
            <a:extLst>
              <a:ext uri="{FF2B5EF4-FFF2-40B4-BE49-F238E27FC236}">
                <a16:creationId xmlns:a16="http://schemas.microsoft.com/office/drawing/2014/main" xmlns="" id="{8D90610C-74AD-4FD5-B094-A0970924E42B}"/>
              </a:ext>
            </a:extLst>
          </p:cNvPr>
          <p:cNvSpPr>
            <a:spLocks noChangeShapeType="1"/>
          </p:cNvSpPr>
          <p:nvPr/>
        </p:nvSpPr>
        <p:spPr bwMode="auto">
          <a:xfrm rot="16200000" flipH="1">
            <a:off x="5959703" y="379333"/>
            <a:ext cx="22622" cy="2901554"/>
          </a:xfrm>
          <a:prstGeom prst="line">
            <a:avLst/>
          </a:prstGeom>
          <a:noFill/>
          <a:ln w="9525">
            <a:solidFill>
              <a:srgbClr val="000000"/>
            </a:solidFill>
            <a:prstDash val="dash"/>
            <a:round/>
          </a:ln>
          <a:effectLst/>
        </p:spPr>
        <p:txBody>
          <a:bodyPr wrap="none" anchor="ctr"/>
          <a:lstStyle/>
          <a:p>
            <a:pPr>
              <a:defRPr/>
            </a:pPr>
            <a:endParaRPr lang="zh-CN" altLang="en-US" sz="1350" kern="0">
              <a:solidFill>
                <a:sysClr val="windowText" lastClr="000000"/>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DB360BA3-24FD-4044-89DA-51BE7349E3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31243408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en-US" altLang="zh-CN" dirty="0">
                <a:sym typeface="+mn-lt"/>
              </a:rPr>
              <a:t>AED</a:t>
            </a:r>
            <a:r>
              <a:rPr lang="zh-CN" altLang="en-US" dirty="0">
                <a:sym typeface="+mn-lt"/>
              </a:rPr>
              <a:t>操作步骤</a:t>
            </a:r>
            <a:endParaRPr lang="zh-CN" dirty="0">
              <a:sym typeface="+mn-lt"/>
            </a:endParaRPr>
          </a:p>
        </p:txBody>
      </p:sp>
      <p:pic>
        <p:nvPicPr>
          <p:cNvPr id="48" name="图片 47">
            <a:extLst>
              <a:ext uri="{FF2B5EF4-FFF2-40B4-BE49-F238E27FC236}">
                <a16:creationId xmlns:a16="http://schemas.microsoft.com/office/drawing/2014/main" xmlns="" id="{F565C99F-A708-4210-95DB-CF6C00BE7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grpSp>
        <p:nvGrpSpPr>
          <p:cNvPr id="15" name="组合 14">
            <a:extLst>
              <a:ext uri="{FF2B5EF4-FFF2-40B4-BE49-F238E27FC236}">
                <a16:creationId xmlns:a16="http://schemas.microsoft.com/office/drawing/2014/main" xmlns="" id="{D3B5A8B4-4C3F-418E-BBE1-B64F850728C2}"/>
              </a:ext>
            </a:extLst>
          </p:cNvPr>
          <p:cNvGrpSpPr/>
          <p:nvPr/>
        </p:nvGrpSpPr>
        <p:grpSpPr>
          <a:xfrm>
            <a:off x="1403648" y="1108364"/>
            <a:ext cx="6050918" cy="3335594"/>
            <a:chOff x="1403648" y="1108364"/>
            <a:chExt cx="6050918" cy="3335594"/>
          </a:xfrm>
        </p:grpSpPr>
        <p:grpSp>
          <p:nvGrpSpPr>
            <p:cNvPr id="25" name="组合 24">
              <a:extLst>
                <a:ext uri="{FF2B5EF4-FFF2-40B4-BE49-F238E27FC236}">
                  <a16:creationId xmlns:a16="http://schemas.microsoft.com/office/drawing/2014/main" xmlns="" id="{A703E028-E267-4B55-AE20-5E87B1CEFF70}"/>
                </a:ext>
              </a:extLst>
            </p:cNvPr>
            <p:cNvGrpSpPr/>
            <p:nvPr/>
          </p:nvGrpSpPr>
          <p:grpSpPr>
            <a:xfrm>
              <a:off x="1403648" y="1108364"/>
              <a:ext cx="6050918" cy="3335594"/>
              <a:chOff x="620038" y="1573823"/>
              <a:chExt cx="8067891" cy="4447458"/>
            </a:xfrm>
          </p:grpSpPr>
          <p:grpSp>
            <p:nvGrpSpPr>
              <p:cNvPr id="26" name="组合 25">
                <a:extLst>
                  <a:ext uri="{FF2B5EF4-FFF2-40B4-BE49-F238E27FC236}">
                    <a16:creationId xmlns:a16="http://schemas.microsoft.com/office/drawing/2014/main" xmlns="" id="{78E052A0-E1B3-4881-8F55-1B3D012D723B}"/>
                  </a:ext>
                </a:extLst>
              </p:cNvPr>
              <p:cNvGrpSpPr/>
              <p:nvPr/>
            </p:nvGrpSpPr>
            <p:grpSpPr>
              <a:xfrm>
                <a:off x="620038" y="1573823"/>
                <a:ext cx="8067891" cy="4447458"/>
                <a:chOff x="620038" y="1573823"/>
                <a:chExt cx="8067891" cy="4447458"/>
              </a:xfrm>
            </p:grpSpPr>
            <p:sp>
              <p:nvSpPr>
                <p:cNvPr id="29" name="任意多边形: 形状 2">
                  <a:extLst>
                    <a:ext uri="{FF2B5EF4-FFF2-40B4-BE49-F238E27FC236}">
                      <a16:creationId xmlns:a16="http://schemas.microsoft.com/office/drawing/2014/main" xmlns="" id="{1060C02C-D01E-490D-9546-4FFF105DF52F}"/>
                    </a:ext>
                  </a:extLst>
                </p:cNvPr>
                <p:cNvSpPr/>
                <p:nvPr/>
              </p:nvSpPr>
              <p:spPr>
                <a:xfrm>
                  <a:off x="2341419" y="2043933"/>
                  <a:ext cx="364869" cy="91440"/>
                </a:xfrm>
                <a:custGeom>
                  <a:avLst/>
                  <a:gdLst>
                    <a:gd name="connsiteX0" fmla="*/ 0 w 364869"/>
                    <a:gd name="connsiteY0" fmla="*/ 45720 h 91440"/>
                    <a:gd name="connsiteX1" fmla="*/ 364869 w 364869"/>
                    <a:gd name="connsiteY1" fmla="*/ 45720 h 91440"/>
                  </a:gdLst>
                  <a:ahLst/>
                  <a:cxnLst>
                    <a:cxn ang="0">
                      <a:pos x="connsiteX0" y="connsiteY0"/>
                    </a:cxn>
                    <a:cxn ang="0">
                      <a:pos x="connsiteX1" y="connsiteY1"/>
                    </a:cxn>
                  </a:cxnLst>
                  <a:rect l="l" t="t" r="r" b="b"/>
                  <a:pathLst>
                    <a:path w="364869" h="91440">
                      <a:moveTo>
                        <a:pt x="0" y="45720"/>
                      </a:moveTo>
                      <a:lnTo>
                        <a:pt x="364869"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38936" tIns="32806" rIns="138936" bIns="32806" numCol="1" spcCol="1270" anchor="ctr" anchorCtr="0">
                  <a:noAutofit/>
                </a:bodyPr>
                <a:lstStyle/>
                <a:p>
                  <a:pPr algn="ctr" defTabSz="166688">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sp>
              <p:nvSpPr>
                <p:cNvPr id="30" name="任意多边形: 形状 3">
                  <a:extLst>
                    <a:ext uri="{FF2B5EF4-FFF2-40B4-BE49-F238E27FC236}">
                      <a16:creationId xmlns:a16="http://schemas.microsoft.com/office/drawing/2014/main" xmlns="" id="{C1A9FB8D-D80C-4EC8-8BBB-1ABEDB3302E7}"/>
                    </a:ext>
                  </a:extLst>
                </p:cNvPr>
                <p:cNvSpPr/>
                <p:nvPr/>
              </p:nvSpPr>
              <p:spPr>
                <a:xfrm>
                  <a:off x="623786" y="1573823"/>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5344" tIns="85344" rIns="85344" bIns="85344" numCol="1" spcCol="1270" anchor="ctr" anchorCtr="0">
                  <a:noAutofit/>
                </a:bodyPr>
                <a:lstStyle/>
                <a:p>
                  <a:pPr algn="ctr" defTabSz="600075">
                    <a:lnSpc>
                      <a:spcPts val="1800"/>
                    </a:lnSpc>
                    <a:spcBef>
                      <a:spcPct val="0"/>
                    </a:spcBef>
                  </a:pP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1" name="任意多边形: 形状 4">
                  <a:extLst>
                    <a:ext uri="{FF2B5EF4-FFF2-40B4-BE49-F238E27FC236}">
                      <a16:creationId xmlns:a16="http://schemas.microsoft.com/office/drawing/2014/main" xmlns="" id="{C08235E8-66C2-4DA7-9334-328ADC732D39}"/>
                    </a:ext>
                  </a:extLst>
                </p:cNvPr>
                <p:cNvSpPr/>
                <p:nvPr/>
              </p:nvSpPr>
              <p:spPr>
                <a:xfrm>
                  <a:off x="4456323" y="2043933"/>
                  <a:ext cx="364869" cy="91440"/>
                </a:xfrm>
                <a:custGeom>
                  <a:avLst/>
                  <a:gdLst>
                    <a:gd name="connsiteX0" fmla="*/ 0 w 364869"/>
                    <a:gd name="connsiteY0" fmla="*/ 45720 h 91440"/>
                    <a:gd name="connsiteX1" fmla="*/ 364869 w 364869"/>
                    <a:gd name="connsiteY1" fmla="*/ 45720 h 91440"/>
                  </a:gdLst>
                  <a:ahLst/>
                  <a:cxnLst>
                    <a:cxn ang="0">
                      <a:pos x="connsiteX0" y="connsiteY0"/>
                    </a:cxn>
                    <a:cxn ang="0">
                      <a:pos x="connsiteX1" y="connsiteY1"/>
                    </a:cxn>
                  </a:cxnLst>
                  <a:rect l="l" t="t" r="r" b="b"/>
                  <a:pathLst>
                    <a:path w="364869" h="91440">
                      <a:moveTo>
                        <a:pt x="0" y="45720"/>
                      </a:moveTo>
                      <a:lnTo>
                        <a:pt x="364869"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38936" tIns="32806" rIns="138936" bIns="32806" numCol="1" spcCol="1270" anchor="ctr" anchorCtr="0">
                  <a:noAutofit/>
                </a:bodyPr>
                <a:lstStyle/>
                <a:p>
                  <a:pPr algn="ctr" defTabSz="166688">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sp>
              <p:nvSpPr>
                <p:cNvPr id="32" name="任意多边形: 形状 5">
                  <a:extLst>
                    <a:ext uri="{FF2B5EF4-FFF2-40B4-BE49-F238E27FC236}">
                      <a16:creationId xmlns:a16="http://schemas.microsoft.com/office/drawing/2014/main" xmlns="" id="{116C05F9-68F6-47BF-AFBF-CC5208F14AA2}"/>
                    </a:ext>
                  </a:extLst>
                </p:cNvPr>
                <p:cNvSpPr/>
                <p:nvPr/>
              </p:nvSpPr>
              <p:spPr>
                <a:xfrm>
                  <a:off x="2738689" y="1573823"/>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600075">
                    <a:lnSpc>
                      <a:spcPts val="1800"/>
                    </a:lnSpc>
                    <a:spcBef>
                      <a:spcPct val="0"/>
                    </a:spcBef>
                  </a:pPr>
                  <a:endParaRPr lang="zh-CN" altLang="en-US" sz="1350" b="1" dirty="0">
                    <a:solidFill>
                      <a:schemeClr val="tx1"/>
                    </a:solidFill>
                    <a:latin typeface="微软雅黑" panose="020B0503020204020204" pitchFamily="34" charset="-122"/>
                    <a:ea typeface="微软雅黑" panose="020B0503020204020204" pitchFamily="34" charset="-122"/>
                  </a:endParaRPr>
                </a:p>
              </p:txBody>
            </p:sp>
            <p:sp>
              <p:nvSpPr>
                <p:cNvPr id="33" name="任意多边形: 形状 6">
                  <a:extLst>
                    <a:ext uri="{FF2B5EF4-FFF2-40B4-BE49-F238E27FC236}">
                      <a16:creationId xmlns:a16="http://schemas.microsoft.com/office/drawing/2014/main" xmlns="" id="{46948C06-A887-4E15-A48E-372C774B08D6}"/>
                    </a:ext>
                  </a:extLst>
                </p:cNvPr>
                <p:cNvSpPr/>
                <p:nvPr/>
              </p:nvSpPr>
              <p:spPr>
                <a:xfrm>
                  <a:off x="6571226" y="2043933"/>
                  <a:ext cx="364869" cy="91440"/>
                </a:xfrm>
                <a:custGeom>
                  <a:avLst/>
                  <a:gdLst>
                    <a:gd name="connsiteX0" fmla="*/ 0 w 364869"/>
                    <a:gd name="connsiteY0" fmla="*/ 45720 h 91440"/>
                    <a:gd name="connsiteX1" fmla="*/ 364869 w 364869"/>
                    <a:gd name="connsiteY1" fmla="*/ 45720 h 91440"/>
                  </a:gdLst>
                  <a:ahLst/>
                  <a:cxnLst>
                    <a:cxn ang="0">
                      <a:pos x="connsiteX0" y="connsiteY0"/>
                    </a:cxn>
                    <a:cxn ang="0">
                      <a:pos x="connsiteX1" y="connsiteY1"/>
                    </a:cxn>
                  </a:cxnLst>
                  <a:rect l="l" t="t" r="r" b="b"/>
                  <a:pathLst>
                    <a:path w="364869" h="91440">
                      <a:moveTo>
                        <a:pt x="0" y="45720"/>
                      </a:moveTo>
                      <a:lnTo>
                        <a:pt x="364869"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38936" tIns="32806" rIns="138936" bIns="32806" numCol="1" spcCol="1270" anchor="ctr" anchorCtr="0">
                  <a:noAutofit/>
                </a:bodyPr>
                <a:lstStyle/>
                <a:p>
                  <a:pPr algn="ctr" defTabSz="166688">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sp>
              <p:nvSpPr>
                <p:cNvPr id="34" name="任意多边形: 形状 7">
                  <a:extLst>
                    <a:ext uri="{FF2B5EF4-FFF2-40B4-BE49-F238E27FC236}">
                      <a16:creationId xmlns:a16="http://schemas.microsoft.com/office/drawing/2014/main" xmlns="" id="{5F625D16-26B5-4DCE-B330-63A1F1B15035}"/>
                    </a:ext>
                  </a:extLst>
                </p:cNvPr>
                <p:cNvSpPr/>
                <p:nvPr/>
              </p:nvSpPr>
              <p:spPr>
                <a:xfrm>
                  <a:off x="4853592" y="1573823"/>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6012" tIns="96012" rIns="96012" bIns="96012" numCol="1" spcCol="1270" anchor="ctr" anchorCtr="0">
                  <a:noAutofit/>
                </a:bodyPr>
                <a:lstStyle/>
                <a:p>
                  <a:pPr algn="ctr" defTabSz="600075">
                    <a:lnSpc>
                      <a:spcPts val="1800"/>
                    </a:lnSpc>
                    <a:spcBef>
                      <a:spcPct val="0"/>
                    </a:spcBef>
                  </a:pPr>
                  <a:r>
                    <a:rPr lang="zh-CN" altLang="en-US" sz="1350" b="1" dirty="0">
                      <a:solidFill>
                        <a:schemeClr val="tx1"/>
                      </a:solidFill>
                      <a:latin typeface="微软雅黑" panose="020B0503020204020204" pitchFamily="34" charset="-122"/>
                      <a:ea typeface="微软雅黑" panose="020B0503020204020204" pitchFamily="34" charset="-122"/>
                    </a:rPr>
                    <a:t>语言示意</a:t>
                  </a:r>
                  <a:endParaRPr lang="en-US" altLang="zh-CN" sz="1350" b="1" dirty="0">
                    <a:solidFill>
                      <a:schemeClr val="tx1"/>
                    </a:solidFill>
                    <a:latin typeface="微软雅黑" panose="020B0503020204020204" pitchFamily="34" charset="-122"/>
                    <a:ea typeface="微软雅黑" panose="020B0503020204020204" pitchFamily="34" charset="-122"/>
                  </a:endParaRPr>
                </a:p>
                <a:p>
                  <a:pPr algn="ctr" defTabSz="600075">
                    <a:lnSpc>
                      <a:spcPts val="1800"/>
                    </a:lnSpc>
                    <a:spcBef>
                      <a:spcPct val="0"/>
                    </a:spcBef>
                  </a:pPr>
                  <a:r>
                    <a:rPr lang="zh-CN" altLang="en-US" sz="1350" b="1" dirty="0">
                      <a:solidFill>
                        <a:schemeClr val="tx1"/>
                      </a:solidFill>
                      <a:latin typeface="微软雅黑" panose="020B0503020204020204" pitchFamily="34" charset="-122"/>
                      <a:ea typeface="微软雅黑" panose="020B0503020204020204" pitchFamily="34" charset="-122"/>
                    </a:rPr>
                    <a:t>不要接触患者</a:t>
                  </a:r>
                </a:p>
              </p:txBody>
            </p:sp>
            <p:sp>
              <p:nvSpPr>
                <p:cNvPr id="36" name="任意多边形: 形状 9">
                  <a:extLst>
                    <a:ext uri="{FF2B5EF4-FFF2-40B4-BE49-F238E27FC236}">
                      <a16:creationId xmlns:a16="http://schemas.microsoft.com/office/drawing/2014/main" xmlns="" id="{6A2D38A1-FE88-4508-9116-807F30A4807A}"/>
                    </a:ext>
                  </a:extLst>
                </p:cNvPr>
                <p:cNvSpPr/>
                <p:nvPr/>
              </p:nvSpPr>
              <p:spPr>
                <a:xfrm>
                  <a:off x="6968496" y="1573823"/>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w="28575">
                  <a:solidFill>
                    <a:schemeClr val="accent1"/>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666750">
                    <a:lnSpc>
                      <a:spcPts val="1800"/>
                    </a:lnSpc>
                    <a:spcBef>
                      <a:spcPct val="0"/>
                    </a:spcBef>
                  </a:pP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8" name="任意多边形: 形状 11">
                  <a:extLst>
                    <a:ext uri="{FF2B5EF4-FFF2-40B4-BE49-F238E27FC236}">
                      <a16:creationId xmlns:a16="http://schemas.microsoft.com/office/drawing/2014/main" xmlns="" id="{B4BFC7CF-2C65-4822-851B-B33B6AEA3BC9}"/>
                    </a:ext>
                  </a:extLst>
                </p:cNvPr>
                <p:cNvSpPr/>
                <p:nvPr/>
              </p:nvSpPr>
              <p:spPr>
                <a:xfrm>
                  <a:off x="4880689" y="3231152"/>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6012" tIns="96012" rIns="96012" bIns="96012" numCol="1" spcCol="1270" anchor="ctr" anchorCtr="0">
                  <a:noAutofit/>
                </a:bodyPr>
                <a:lstStyle/>
                <a:p>
                  <a:pPr algn="ctr" defTabSz="600075">
                    <a:lnSpc>
                      <a:spcPts val="1800"/>
                    </a:lnSpc>
                    <a:spcBef>
                      <a:spcPct val="0"/>
                    </a:spcBef>
                  </a:pPr>
                  <a:r>
                    <a:rPr lang="zh-CN" altLang="en-US" sz="1350" b="1" dirty="0">
                      <a:solidFill>
                        <a:schemeClr val="tx1"/>
                      </a:solidFill>
                      <a:latin typeface="微软雅黑" panose="020B0503020204020204" pitchFamily="34" charset="-122"/>
                      <a:ea typeface="微软雅黑" panose="020B0503020204020204" pitchFamily="34" charset="-122"/>
                    </a:rPr>
                    <a:t>建议除颤</a:t>
                  </a:r>
                </a:p>
              </p:txBody>
            </p:sp>
            <p:sp>
              <p:nvSpPr>
                <p:cNvPr id="40" name="任意多边形: 形状 15">
                  <a:extLst>
                    <a:ext uri="{FF2B5EF4-FFF2-40B4-BE49-F238E27FC236}">
                      <a16:creationId xmlns:a16="http://schemas.microsoft.com/office/drawing/2014/main" xmlns="" id="{6059F0D6-5814-463D-809B-AAFC93D3AE09}"/>
                    </a:ext>
                  </a:extLst>
                </p:cNvPr>
                <p:cNvSpPr/>
                <p:nvPr/>
              </p:nvSpPr>
              <p:spPr>
                <a:xfrm>
                  <a:off x="2734621" y="3231152"/>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74676" tIns="74676" rIns="74676" bIns="74676" numCol="1" spcCol="1270" anchor="ctr" anchorCtr="0">
                  <a:noAutofit/>
                </a:bodyPr>
                <a:lstStyle/>
                <a:p>
                  <a:pPr algn="ctr" defTabSz="600075">
                    <a:lnSpc>
                      <a:spcPts val="18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rPr>
                    <a:t>等待</a:t>
                  </a:r>
                  <a:r>
                    <a:rPr lang="en-US" altLang="zh-CN" sz="1200" b="1" dirty="0">
                      <a:solidFill>
                        <a:schemeClr val="tx1"/>
                      </a:solidFill>
                      <a:latin typeface="微软雅黑" panose="020B0503020204020204" pitchFamily="34" charset="-122"/>
                      <a:ea typeface="微软雅黑" panose="020B0503020204020204" pitchFamily="34" charset="-122"/>
                    </a:rPr>
                    <a:t>AED</a:t>
                  </a:r>
                  <a:r>
                    <a:rPr lang="zh-CN" altLang="en-US" sz="1200" b="1" dirty="0">
                      <a:solidFill>
                        <a:schemeClr val="tx1"/>
                      </a:solidFill>
                      <a:latin typeface="微软雅黑" panose="020B0503020204020204" pitchFamily="34" charset="-122"/>
                      <a:ea typeface="微软雅黑" panose="020B0503020204020204" pitchFamily="34" charset="-122"/>
                    </a:rPr>
                    <a:t>充电</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defTabSz="600075">
                    <a:lnSpc>
                      <a:spcPts val="1800"/>
                    </a:lnSpc>
                    <a:spcBef>
                      <a:spcPct val="0"/>
                    </a:spcBef>
                  </a:pPr>
                  <a:r>
                    <a:rPr lang="zh-CN" altLang="en-US" sz="1050" b="1" dirty="0">
                      <a:solidFill>
                        <a:schemeClr val="tx1"/>
                      </a:solidFill>
                      <a:latin typeface="微软雅黑" panose="020B0503020204020204" pitchFamily="34" charset="-122"/>
                      <a:ea typeface="微软雅黑" panose="020B0503020204020204" pitchFamily="34" charset="-122"/>
                    </a:rPr>
                    <a:t>确定无人接触患者</a:t>
                  </a:r>
                </a:p>
              </p:txBody>
            </p:sp>
            <p:sp>
              <p:nvSpPr>
                <p:cNvPr id="42" name="任意多边形: 形状 17">
                  <a:extLst>
                    <a:ext uri="{FF2B5EF4-FFF2-40B4-BE49-F238E27FC236}">
                      <a16:creationId xmlns:a16="http://schemas.microsoft.com/office/drawing/2014/main" xmlns="" id="{B1D4E076-039A-442C-A7CD-C0E694C316FE}"/>
                    </a:ext>
                  </a:extLst>
                </p:cNvPr>
                <p:cNvSpPr/>
                <p:nvPr/>
              </p:nvSpPr>
              <p:spPr>
                <a:xfrm>
                  <a:off x="620038" y="3231152"/>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666750">
                    <a:lnSpc>
                      <a:spcPct val="90000"/>
                    </a:lnSpc>
                    <a:spcBef>
                      <a:spcPct val="0"/>
                    </a:spcBef>
                  </a:pPr>
                  <a:endParaRPr lang="en-US" altLang="zh-CN" sz="1350" b="1" dirty="0">
                    <a:solidFill>
                      <a:schemeClr val="tx1"/>
                    </a:solidFill>
                    <a:latin typeface="微软雅黑" panose="020B0503020204020204" pitchFamily="34" charset="-122"/>
                    <a:ea typeface="微软雅黑" panose="020B0503020204020204" pitchFamily="34" charset="-122"/>
                  </a:endParaRPr>
                </a:p>
              </p:txBody>
            </p:sp>
            <p:sp>
              <p:nvSpPr>
                <p:cNvPr id="43" name="任意多边形: 形状 18">
                  <a:extLst>
                    <a:ext uri="{FF2B5EF4-FFF2-40B4-BE49-F238E27FC236}">
                      <a16:creationId xmlns:a16="http://schemas.microsoft.com/office/drawing/2014/main" xmlns="" id="{27855BC4-2416-4BE8-9ED3-4420E6803954}"/>
                    </a:ext>
                  </a:extLst>
                </p:cNvPr>
                <p:cNvSpPr/>
                <p:nvPr/>
              </p:nvSpPr>
              <p:spPr>
                <a:xfrm>
                  <a:off x="2335871" y="5459731"/>
                  <a:ext cx="403534" cy="91440"/>
                </a:xfrm>
                <a:custGeom>
                  <a:avLst/>
                  <a:gdLst>
                    <a:gd name="connsiteX0" fmla="*/ 0 w 403534"/>
                    <a:gd name="connsiteY0" fmla="*/ 45726 h 91440"/>
                    <a:gd name="connsiteX1" fmla="*/ 218867 w 403534"/>
                    <a:gd name="connsiteY1" fmla="*/ 45726 h 91440"/>
                    <a:gd name="connsiteX2" fmla="*/ 218867 w 403534"/>
                    <a:gd name="connsiteY2" fmla="*/ 45720 h 91440"/>
                    <a:gd name="connsiteX3" fmla="*/ 403534 w 403534"/>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03534" h="91440">
                      <a:moveTo>
                        <a:pt x="0" y="45726"/>
                      </a:moveTo>
                      <a:lnTo>
                        <a:pt x="218867" y="45726"/>
                      </a:lnTo>
                      <a:lnTo>
                        <a:pt x="218867" y="45720"/>
                      </a:lnTo>
                      <a:lnTo>
                        <a:pt x="403534"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52711" tIns="32806" rIns="152711" bIns="32806" numCol="1" spcCol="1270" anchor="ctr" anchorCtr="0">
                  <a:noAutofit/>
                </a:bodyPr>
                <a:lstStyle/>
                <a:p>
                  <a:pPr algn="ctr" defTabSz="166688">
                    <a:lnSpc>
                      <a:spcPct val="90000"/>
                    </a:lnSpc>
                    <a:spcBef>
                      <a:spcPct val="0"/>
                    </a:spcBef>
                    <a:spcAft>
                      <a:spcPct val="35000"/>
                    </a:spcAft>
                  </a:pPr>
                  <a:endParaRPr lang="zh-CN" altLang="en-US" sz="375">
                    <a:latin typeface="微软雅黑" panose="020B0503020204020204" pitchFamily="34" charset="-122"/>
                    <a:ea typeface="微软雅黑" panose="020B0503020204020204" pitchFamily="34" charset="-122"/>
                  </a:endParaRPr>
                </a:p>
              </p:txBody>
            </p:sp>
            <p:sp>
              <p:nvSpPr>
                <p:cNvPr id="44" name="任意多边形: 形状 19">
                  <a:extLst>
                    <a:ext uri="{FF2B5EF4-FFF2-40B4-BE49-F238E27FC236}">
                      <a16:creationId xmlns:a16="http://schemas.microsoft.com/office/drawing/2014/main" xmlns="" id="{7F2E5620-BFF4-4826-B328-055763D989E4}"/>
                    </a:ext>
                  </a:extLst>
                </p:cNvPr>
                <p:cNvSpPr/>
                <p:nvPr/>
              </p:nvSpPr>
              <p:spPr>
                <a:xfrm>
                  <a:off x="623786" y="4989621"/>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666750">
                    <a:lnSpc>
                      <a:spcPct val="90000"/>
                    </a:lnSpc>
                    <a:spcBef>
                      <a:spcPct val="0"/>
                    </a:spcBef>
                  </a:pPr>
                  <a:endParaRPr lang="en-US" altLang="zh-CN" sz="1350" b="1" dirty="0">
                    <a:solidFill>
                      <a:schemeClr val="tx1"/>
                    </a:solidFill>
                    <a:latin typeface="微软雅黑" panose="020B0503020204020204" pitchFamily="34" charset="-122"/>
                    <a:ea typeface="微软雅黑" panose="020B0503020204020204" pitchFamily="34" charset="-122"/>
                  </a:endParaRPr>
                </a:p>
              </p:txBody>
            </p:sp>
            <p:sp>
              <p:nvSpPr>
                <p:cNvPr id="45" name="任意多边形: 形状 21">
                  <a:extLst>
                    <a:ext uri="{FF2B5EF4-FFF2-40B4-BE49-F238E27FC236}">
                      <a16:creationId xmlns:a16="http://schemas.microsoft.com/office/drawing/2014/main" xmlns="" id="{205F169A-D344-47B3-9A3D-7CDFA04DA83A}"/>
                    </a:ext>
                  </a:extLst>
                </p:cNvPr>
                <p:cNvSpPr/>
                <p:nvPr/>
              </p:nvSpPr>
              <p:spPr>
                <a:xfrm>
                  <a:off x="2744597" y="4989621"/>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600075">
                    <a:lnSpc>
                      <a:spcPts val="1800"/>
                    </a:lnSpc>
                    <a:spcBef>
                      <a:spcPct val="0"/>
                    </a:spcBef>
                  </a:pPr>
                  <a:r>
                    <a:rPr lang="en-US" altLang="zh-CN" sz="1200" b="1" dirty="0">
                      <a:solidFill>
                        <a:schemeClr val="tx1"/>
                      </a:solidFill>
                      <a:latin typeface="微软雅黑" panose="020B0503020204020204" pitchFamily="34" charset="-122"/>
                      <a:ea typeface="微软雅黑" panose="020B0503020204020204" pitchFamily="34" charset="-122"/>
                    </a:rPr>
                    <a:t>2</a:t>
                  </a:r>
                  <a:r>
                    <a:rPr lang="zh-CN" altLang="en-US" sz="1200" b="1" dirty="0">
                      <a:solidFill>
                        <a:schemeClr val="tx1"/>
                      </a:solidFill>
                      <a:latin typeface="微软雅黑" panose="020B0503020204020204" pitchFamily="34" charset="-122"/>
                      <a:ea typeface="微软雅黑" panose="020B0503020204020204" pitchFamily="34" charset="-122"/>
                    </a:rPr>
                    <a:t>分钟后</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defTabSz="600075">
                    <a:lnSpc>
                      <a:spcPts val="1800"/>
                    </a:lnSpc>
                    <a:spcBef>
                      <a:spcPct val="0"/>
                    </a:spcBef>
                  </a:pPr>
                  <a:r>
                    <a:rPr lang="en-US" altLang="zh-CN" sz="1200" b="1" dirty="0">
                      <a:solidFill>
                        <a:schemeClr val="tx1"/>
                      </a:solidFill>
                      <a:latin typeface="微软雅黑" panose="020B0503020204020204" pitchFamily="34" charset="-122"/>
                      <a:ea typeface="微软雅黑" panose="020B0503020204020204" pitchFamily="34" charset="-122"/>
                    </a:rPr>
                    <a:t>AED</a:t>
                  </a:r>
                  <a:r>
                    <a:rPr lang="zh-CN" altLang="en-US" sz="1200" b="1" dirty="0">
                      <a:solidFill>
                        <a:schemeClr val="tx1"/>
                      </a:solidFill>
                      <a:latin typeface="微软雅黑" panose="020B0503020204020204" pitchFamily="34" charset="-122"/>
                      <a:ea typeface="微软雅黑" panose="020B0503020204020204" pitchFamily="34" charset="-122"/>
                    </a:rPr>
                    <a:t>再次自动分析心律</a:t>
                  </a:r>
                  <a:endParaRPr lang="en-US" altLang="zh-CN" sz="1200" b="1" dirty="0">
                    <a:solidFill>
                      <a:schemeClr val="tx1"/>
                    </a:solidFill>
                    <a:latin typeface="微软雅黑" panose="020B0503020204020204" pitchFamily="34" charset="-122"/>
                    <a:ea typeface="微软雅黑" panose="020B0503020204020204" pitchFamily="34" charset="-122"/>
                  </a:endParaRPr>
                </a:p>
              </p:txBody>
            </p:sp>
            <p:sp>
              <p:nvSpPr>
                <p:cNvPr id="46" name="任意多边形: 形状 23">
                  <a:extLst>
                    <a:ext uri="{FF2B5EF4-FFF2-40B4-BE49-F238E27FC236}">
                      <a16:creationId xmlns:a16="http://schemas.microsoft.com/office/drawing/2014/main" xmlns="" id="{FC9E37D0-C4B6-413C-9CF0-C88777F07EAA}"/>
                    </a:ext>
                  </a:extLst>
                </p:cNvPr>
                <p:cNvSpPr/>
                <p:nvPr/>
              </p:nvSpPr>
              <p:spPr>
                <a:xfrm>
                  <a:off x="4880690" y="4989621"/>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74676" tIns="74676" rIns="74676" bIns="74676" numCol="1" spcCol="1270" anchor="ctr" anchorCtr="0">
                  <a:noAutofit/>
                </a:bodyPr>
                <a:lstStyle/>
                <a:p>
                  <a:pPr algn="ctr" defTabSz="600075">
                    <a:lnSpc>
                      <a:spcPts val="18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rPr>
                    <a:t>根据语音提示</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defTabSz="600075">
                    <a:lnSpc>
                      <a:spcPts val="18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rPr>
                    <a:t>继续操作</a:t>
                  </a:r>
                  <a:endParaRPr lang="en-US" altLang="zh-CN" sz="1200" b="1" dirty="0">
                    <a:solidFill>
                      <a:schemeClr val="tx1"/>
                    </a:solidFill>
                    <a:latin typeface="微软雅黑" panose="020B0503020204020204" pitchFamily="34" charset="-122"/>
                    <a:ea typeface="微软雅黑" panose="020B0503020204020204" pitchFamily="34" charset="-122"/>
                  </a:endParaRPr>
                </a:p>
              </p:txBody>
            </p:sp>
            <p:sp>
              <p:nvSpPr>
                <p:cNvPr id="47" name="任意多边形: 形状 24">
                  <a:extLst>
                    <a:ext uri="{FF2B5EF4-FFF2-40B4-BE49-F238E27FC236}">
                      <a16:creationId xmlns:a16="http://schemas.microsoft.com/office/drawing/2014/main" xmlns="" id="{53BDD06A-D525-4D10-B7DE-9F66FEB0C94A}"/>
                    </a:ext>
                  </a:extLst>
                </p:cNvPr>
                <p:cNvSpPr/>
                <p:nvPr/>
              </p:nvSpPr>
              <p:spPr>
                <a:xfrm>
                  <a:off x="6966695" y="3249244"/>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600075">
                    <a:lnSpc>
                      <a:spcPts val="1800"/>
                    </a:lnSpc>
                    <a:spcBef>
                      <a:spcPct val="0"/>
                    </a:spcBef>
                    <a:spcAft>
                      <a:spcPct val="35000"/>
                    </a:spcAft>
                  </a:pPr>
                  <a:r>
                    <a:rPr lang="zh-CN" altLang="en-US" sz="1350" b="1" dirty="0">
                      <a:solidFill>
                        <a:schemeClr val="tx1"/>
                      </a:solidFill>
                      <a:latin typeface="微软雅黑" panose="020B0503020204020204" pitchFamily="34" charset="-122"/>
                      <a:ea typeface="微软雅黑" panose="020B0503020204020204" pitchFamily="34" charset="-122"/>
                    </a:rPr>
                    <a:t>无需除颤</a:t>
                  </a:r>
                </a:p>
              </p:txBody>
            </p:sp>
          </p:grpSp>
          <p:sp>
            <p:nvSpPr>
              <p:cNvPr id="28" name="任意多边形: 形状 27">
                <a:extLst>
                  <a:ext uri="{FF2B5EF4-FFF2-40B4-BE49-F238E27FC236}">
                    <a16:creationId xmlns:a16="http://schemas.microsoft.com/office/drawing/2014/main" xmlns="" id="{F8C533E1-6E37-47C8-901B-F6D30A66E9D8}"/>
                  </a:ext>
                </a:extLst>
              </p:cNvPr>
              <p:cNvSpPr/>
              <p:nvPr/>
            </p:nvSpPr>
            <p:spPr>
              <a:xfrm rot="5400000">
                <a:off x="817955" y="4333495"/>
                <a:ext cx="714389" cy="609208"/>
              </a:xfrm>
              <a:custGeom>
                <a:avLst/>
                <a:gdLst>
                  <a:gd name="connsiteX0" fmla="*/ 0 w 364869"/>
                  <a:gd name="connsiteY0" fmla="*/ 45720 h 91440"/>
                  <a:gd name="connsiteX1" fmla="*/ 364869 w 364869"/>
                  <a:gd name="connsiteY1" fmla="*/ 45720 h 91440"/>
                </a:gdLst>
                <a:ahLst/>
                <a:cxnLst>
                  <a:cxn ang="0">
                    <a:pos x="connsiteX0" y="connsiteY0"/>
                  </a:cxn>
                  <a:cxn ang="0">
                    <a:pos x="connsiteX1" y="connsiteY1"/>
                  </a:cxn>
                </a:cxnLst>
                <a:rect l="l" t="t" r="r" b="b"/>
                <a:pathLst>
                  <a:path w="364869" h="91440">
                    <a:moveTo>
                      <a:pt x="0" y="45720"/>
                    </a:moveTo>
                    <a:lnTo>
                      <a:pt x="364869"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38936" tIns="32806" rIns="138936" bIns="32806" numCol="1" spcCol="1270" anchor="ctr" anchorCtr="0">
                <a:noAutofit/>
              </a:bodyPr>
              <a:lstStyle/>
              <a:p>
                <a:pPr algn="ctr" defTabSz="166688">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grpSp>
        <p:sp>
          <p:nvSpPr>
            <p:cNvPr id="49" name="任意多边形: 形状 18">
              <a:extLst>
                <a:ext uri="{FF2B5EF4-FFF2-40B4-BE49-F238E27FC236}">
                  <a16:creationId xmlns:a16="http://schemas.microsoft.com/office/drawing/2014/main" xmlns="" id="{EF837E08-158C-4CAC-9C89-291F529CC614}"/>
                </a:ext>
              </a:extLst>
            </p:cNvPr>
            <p:cNvSpPr/>
            <p:nvPr/>
          </p:nvSpPr>
          <p:spPr>
            <a:xfrm>
              <a:off x="4296487" y="4023714"/>
              <a:ext cx="302650" cy="68580"/>
            </a:xfrm>
            <a:custGeom>
              <a:avLst/>
              <a:gdLst>
                <a:gd name="connsiteX0" fmla="*/ 0 w 403534"/>
                <a:gd name="connsiteY0" fmla="*/ 45726 h 91440"/>
                <a:gd name="connsiteX1" fmla="*/ 218867 w 403534"/>
                <a:gd name="connsiteY1" fmla="*/ 45726 h 91440"/>
                <a:gd name="connsiteX2" fmla="*/ 218867 w 403534"/>
                <a:gd name="connsiteY2" fmla="*/ 45720 h 91440"/>
                <a:gd name="connsiteX3" fmla="*/ 403534 w 403534"/>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03534" h="91440">
                  <a:moveTo>
                    <a:pt x="0" y="45726"/>
                  </a:moveTo>
                  <a:lnTo>
                    <a:pt x="218867" y="45726"/>
                  </a:lnTo>
                  <a:lnTo>
                    <a:pt x="218867" y="45720"/>
                  </a:lnTo>
                  <a:lnTo>
                    <a:pt x="403534"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52711" tIns="32806" rIns="152711" bIns="32806" numCol="1" spcCol="1270" anchor="ctr" anchorCtr="0">
              <a:noAutofit/>
            </a:bodyPr>
            <a:lstStyle/>
            <a:p>
              <a:pPr algn="ctr" defTabSz="166688">
                <a:lnSpc>
                  <a:spcPct val="90000"/>
                </a:lnSpc>
                <a:spcBef>
                  <a:spcPct val="0"/>
                </a:spcBef>
                <a:spcAft>
                  <a:spcPct val="35000"/>
                </a:spcAft>
              </a:pPr>
              <a:endParaRPr lang="zh-CN" altLang="en-US" sz="375"/>
            </a:p>
          </p:txBody>
        </p:sp>
        <p:cxnSp>
          <p:nvCxnSpPr>
            <p:cNvPr id="51" name="直接箭头连接符 50">
              <a:extLst>
                <a:ext uri="{FF2B5EF4-FFF2-40B4-BE49-F238E27FC236}">
                  <a16:creationId xmlns:a16="http://schemas.microsoft.com/office/drawing/2014/main" xmlns="" id="{C34037BF-2995-400F-B5F2-D048E5D06730}"/>
                </a:ext>
              </a:extLst>
            </p:cNvPr>
            <p:cNvCxnSpPr/>
            <p:nvPr/>
          </p:nvCxnSpPr>
          <p:spPr>
            <a:xfrm flipH="1">
              <a:off x="2701366" y="2738233"/>
              <a:ext cx="295701" cy="0"/>
            </a:xfrm>
            <a:prstGeom prst="straightConnector1">
              <a:avLst/>
            </a:pr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14" name="直接箭头连接符 13">
              <a:extLst>
                <a:ext uri="{FF2B5EF4-FFF2-40B4-BE49-F238E27FC236}">
                  <a16:creationId xmlns:a16="http://schemas.microsoft.com/office/drawing/2014/main" xmlns="" id="{D9D73A94-4E99-4B89-B71A-4C9CBD706C5B}"/>
                </a:ext>
              </a:extLst>
            </p:cNvPr>
            <p:cNvCxnSpPr/>
            <p:nvPr/>
          </p:nvCxnSpPr>
          <p:spPr>
            <a:xfrm>
              <a:off x="7020720" y="1882109"/>
              <a:ext cx="0" cy="469252"/>
            </a:xfrm>
            <a:prstGeom prst="straightConnector1">
              <a:avLst/>
            </a:prstGeom>
            <a:ln w="28575">
              <a:solidFill>
                <a:srgbClr val="0087CD"/>
              </a:solidFill>
              <a:tailEnd type="arrow"/>
            </a:ln>
          </p:spPr>
          <p:style>
            <a:lnRef idx="3">
              <a:schemeClr val="accent1"/>
            </a:lnRef>
            <a:fillRef idx="0">
              <a:schemeClr val="accent1"/>
            </a:fillRef>
            <a:effectRef idx="2">
              <a:schemeClr val="accent1"/>
            </a:effectRef>
            <a:fontRef idx="minor">
              <a:schemeClr val="tx1"/>
            </a:fontRef>
          </p:style>
        </p:cxnSp>
        <p:sp>
          <p:nvSpPr>
            <p:cNvPr id="54" name="任意多边形: 形状 25">
              <a:extLst>
                <a:ext uri="{FF2B5EF4-FFF2-40B4-BE49-F238E27FC236}">
                  <a16:creationId xmlns:a16="http://schemas.microsoft.com/office/drawing/2014/main" xmlns="" id="{DF3868DE-6149-4467-B73C-331F216C2218}"/>
                </a:ext>
              </a:extLst>
            </p:cNvPr>
            <p:cNvSpPr/>
            <p:nvPr/>
          </p:nvSpPr>
          <p:spPr>
            <a:xfrm>
              <a:off x="5220074" y="1869271"/>
              <a:ext cx="1366802" cy="495659"/>
            </a:xfrm>
            <a:custGeom>
              <a:avLst/>
              <a:gdLst>
                <a:gd name="connsiteX0" fmla="*/ 4230941 w 4230941"/>
                <a:gd name="connsiteY0" fmla="*/ 0 h 360866"/>
                <a:gd name="connsiteX1" fmla="*/ 4230941 w 4230941"/>
                <a:gd name="connsiteY1" fmla="*/ 197533 h 360866"/>
                <a:gd name="connsiteX2" fmla="*/ 0 w 4230941"/>
                <a:gd name="connsiteY2" fmla="*/ 197533 h 360866"/>
                <a:gd name="connsiteX3" fmla="*/ 0 w 4230941"/>
                <a:gd name="connsiteY3" fmla="*/ 360866 h 360866"/>
              </a:gdLst>
              <a:ahLst/>
              <a:cxnLst>
                <a:cxn ang="0">
                  <a:pos x="connsiteX0" y="connsiteY0"/>
                </a:cxn>
                <a:cxn ang="0">
                  <a:pos x="connsiteX1" y="connsiteY1"/>
                </a:cxn>
                <a:cxn ang="0">
                  <a:pos x="connsiteX2" y="connsiteY2"/>
                </a:cxn>
                <a:cxn ang="0">
                  <a:pos x="connsiteX3" y="connsiteY3"/>
                </a:cxn>
              </a:cxnLst>
              <a:rect l="l" t="t" r="r" b="b"/>
              <a:pathLst>
                <a:path w="4230941" h="360866">
                  <a:moveTo>
                    <a:pt x="4230941" y="0"/>
                  </a:moveTo>
                  <a:lnTo>
                    <a:pt x="4230941" y="197533"/>
                  </a:lnTo>
                  <a:lnTo>
                    <a:pt x="0" y="197533"/>
                  </a:lnTo>
                  <a:lnTo>
                    <a:pt x="0" y="360866"/>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516459" tIns="133841" rIns="1516460" bIns="133841" numCol="1" spcCol="1270" anchor="ctr" anchorCtr="0">
              <a:noAutofit/>
            </a:bodyPr>
            <a:lstStyle/>
            <a:p>
              <a:pPr algn="ctr" defTabSz="166688">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cxnSp>
          <p:nvCxnSpPr>
            <p:cNvPr id="55" name="直接箭头连接符 54">
              <a:extLst>
                <a:ext uri="{FF2B5EF4-FFF2-40B4-BE49-F238E27FC236}">
                  <a16:creationId xmlns:a16="http://schemas.microsoft.com/office/drawing/2014/main" xmlns="" id="{BBA7178B-CE90-41D4-A422-7BB5DAE6D80F}"/>
                </a:ext>
              </a:extLst>
            </p:cNvPr>
            <p:cNvCxnSpPr/>
            <p:nvPr/>
          </p:nvCxnSpPr>
          <p:spPr>
            <a:xfrm flipH="1">
              <a:off x="4279160" y="2738233"/>
              <a:ext cx="295701" cy="0"/>
            </a:xfrm>
            <a:prstGeom prst="straightConnector1">
              <a:avLst/>
            </a:pr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cxnSp>
        <p:sp>
          <p:nvSpPr>
            <p:cNvPr id="56" name="任意多边形: 形状 25">
              <a:extLst>
                <a:ext uri="{FF2B5EF4-FFF2-40B4-BE49-F238E27FC236}">
                  <a16:creationId xmlns:a16="http://schemas.microsoft.com/office/drawing/2014/main" xmlns="" id="{4BB8E94F-9C4D-42B5-86B3-AEA2B89FB40D}"/>
                </a:ext>
              </a:extLst>
            </p:cNvPr>
            <p:cNvSpPr/>
            <p:nvPr/>
          </p:nvSpPr>
          <p:spPr>
            <a:xfrm>
              <a:off x="2233505" y="3152244"/>
              <a:ext cx="4577735" cy="522222"/>
            </a:xfrm>
            <a:custGeom>
              <a:avLst/>
              <a:gdLst>
                <a:gd name="connsiteX0" fmla="*/ 4230941 w 4230941"/>
                <a:gd name="connsiteY0" fmla="*/ 0 h 360866"/>
                <a:gd name="connsiteX1" fmla="*/ 4230941 w 4230941"/>
                <a:gd name="connsiteY1" fmla="*/ 197533 h 360866"/>
                <a:gd name="connsiteX2" fmla="*/ 0 w 4230941"/>
                <a:gd name="connsiteY2" fmla="*/ 197533 h 360866"/>
                <a:gd name="connsiteX3" fmla="*/ 0 w 4230941"/>
                <a:gd name="connsiteY3" fmla="*/ 360866 h 360866"/>
              </a:gdLst>
              <a:ahLst/>
              <a:cxnLst>
                <a:cxn ang="0">
                  <a:pos x="connsiteX0" y="connsiteY0"/>
                </a:cxn>
                <a:cxn ang="0">
                  <a:pos x="connsiteX1" y="connsiteY1"/>
                </a:cxn>
                <a:cxn ang="0">
                  <a:pos x="connsiteX2" y="connsiteY2"/>
                </a:cxn>
                <a:cxn ang="0">
                  <a:pos x="connsiteX3" y="connsiteY3"/>
                </a:cxn>
              </a:cxnLst>
              <a:rect l="l" t="t" r="r" b="b"/>
              <a:pathLst>
                <a:path w="4230941" h="360866">
                  <a:moveTo>
                    <a:pt x="4230941" y="0"/>
                  </a:moveTo>
                  <a:lnTo>
                    <a:pt x="4230941" y="197533"/>
                  </a:lnTo>
                  <a:lnTo>
                    <a:pt x="0" y="197533"/>
                  </a:lnTo>
                  <a:lnTo>
                    <a:pt x="0" y="360866"/>
                  </a:lnTo>
                </a:path>
              </a:pathLst>
            </a:custGeom>
            <a:ln w="28575">
              <a:solidFill>
                <a:srgbClr val="0087CD"/>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516459" tIns="133841" rIns="1516460" bIns="133841" numCol="1" spcCol="1270" anchor="ctr" anchorCtr="0">
              <a:noAutofit/>
            </a:bodyPr>
            <a:lstStyle/>
            <a:p>
              <a:pPr algn="ctr" defTabSz="166688">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grpSp>
      <p:sp>
        <p:nvSpPr>
          <p:cNvPr id="37" name="文本框 36">
            <a:extLst>
              <a:ext uri="{FF2B5EF4-FFF2-40B4-BE49-F238E27FC236}">
                <a16:creationId xmlns:a16="http://schemas.microsoft.com/office/drawing/2014/main" xmlns="" id="{BCFFFADE-946A-4BB7-B29D-3B715B0C8DBC}"/>
              </a:ext>
            </a:extLst>
          </p:cNvPr>
          <p:cNvSpPr txBox="1"/>
          <p:nvPr/>
        </p:nvSpPr>
        <p:spPr>
          <a:xfrm>
            <a:off x="1338212" y="1127119"/>
            <a:ext cx="702444" cy="341184"/>
          </a:xfrm>
          <a:prstGeom prst="rect">
            <a:avLst/>
          </a:prstGeom>
          <a:noFill/>
        </p:spPr>
        <p:txBody>
          <a:bodyPr wrap="square">
            <a:spAutoFit/>
          </a:bodyPr>
          <a:lstStyle/>
          <a:p>
            <a:pPr algn="ctr" defTabSz="600075">
              <a:lnSpc>
                <a:spcPts val="1000"/>
              </a:lnSpc>
              <a:spcBef>
                <a:spcPct val="0"/>
              </a:spcBef>
            </a:pPr>
            <a:r>
              <a:rPr lang="zh-CN" altLang="en-US" sz="800" b="1" dirty="0">
                <a:latin typeface="微软雅黑" panose="020B0503020204020204" pitchFamily="34" charset="-122"/>
                <a:ea typeface="微软雅黑" panose="020B0503020204020204" pitchFamily="34" charset="-122"/>
              </a:rPr>
              <a:t>打开开关</a:t>
            </a:r>
            <a:endParaRPr lang="en-US" altLang="zh-CN" sz="800" b="1" dirty="0">
              <a:latin typeface="微软雅黑" panose="020B0503020204020204" pitchFamily="34" charset="-122"/>
              <a:ea typeface="微软雅黑" panose="020B0503020204020204" pitchFamily="34" charset="-122"/>
            </a:endParaRPr>
          </a:p>
          <a:p>
            <a:pPr algn="ctr" defTabSz="600075">
              <a:lnSpc>
                <a:spcPts val="1000"/>
              </a:lnSpc>
              <a:spcBef>
                <a:spcPct val="0"/>
              </a:spcBef>
            </a:pPr>
            <a:r>
              <a:rPr lang="zh-CN" altLang="en-US" sz="800" b="1" dirty="0">
                <a:latin typeface="微软雅黑" panose="020B0503020204020204" pitchFamily="34" charset="-122"/>
                <a:ea typeface="微软雅黑" panose="020B0503020204020204" pitchFamily="34" charset="-122"/>
              </a:rPr>
              <a:t>按语音操作</a:t>
            </a:r>
          </a:p>
        </p:txBody>
      </p:sp>
      <p:sp>
        <p:nvSpPr>
          <p:cNvPr id="39" name="文本框 38">
            <a:extLst>
              <a:ext uri="{FF2B5EF4-FFF2-40B4-BE49-F238E27FC236}">
                <a16:creationId xmlns:a16="http://schemas.microsoft.com/office/drawing/2014/main" xmlns="" id="{DA082873-8E35-48A9-B111-AE193EE9DEC0}"/>
              </a:ext>
            </a:extLst>
          </p:cNvPr>
          <p:cNvSpPr txBox="1"/>
          <p:nvPr/>
        </p:nvSpPr>
        <p:spPr>
          <a:xfrm>
            <a:off x="2968336" y="1124581"/>
            <a:ext cx="523544" cy="341184"/>
          </a:xfrm>
          <a:prstGeom prst="rect">
            <a:avLst/>
          </a:prstGeom>
          <a:noFill/>
        </p:spPr>
        <p:txBody>
          <a:bodyPr wrap="square">
            <a:spAutoFit/>
          </a:bodyPr>
          <a:lstStyle/>
          <a:p>
            <a:pPr algn="ctr" defTabSz="600075">
              <a:lnSpc>
                <a:spcPts val="1000"/>
              </a:lnSpc>
              <a:spcBef>
                <a:spcPct val="0"/>
              </a:spcBef>
            </a:pPr>
            <a:r>
              <a:rPr lang="zh-CN" altLang="en-US" sz="800" b="1" dirty="0">
                <a:latin typeface="微软雅黑" panose="020B0503020204020204" pitchFamily="34" charset="-122"/>
                <a:ea typeface="微软雅黑" panose="020B0503020204020204" pitchFamily="34" charset="-122"/>
              </a:rPr>
              <a:t>按图示</a:t>
            </a:r>
            <a:endParaRPr lang="en-US" altLang="zh-CN" sz="800" b="1" dirty="0">
              <a:latin typeface="微软雅黑" panose="020B0503020204020204" pitchFamily="34" charset="-122"/>
              <a:ea typeface="微软雅黑" panose="020B0503020204020204" pitchFamily="34" charset="-122"/>
            </a:endParaRPr>
          </a:p>
          <a:p>
            <a:pPr algn="ctr" defTabSz="600075">
              <a:lnSpc>
                <a:spcPts val="1000"/>
              </a:lnSpc>
              <a:spcBef>
                <a:spcPct val="0"/>
              </a:spcBef>
            </a:pPr>
            <a:r>
              <a:rPr lang="zh-CN" altLang="en-US" sz="800" b="1" dirty="0">
                <a:latin typeface="微软雅黑" panose="020B0503020204020204" pitchFamily="34" charset="-122"/>
                <a:ea typeface="微软雅黑" panose="020B0503020204020204" pitchFamily="34" charset="-122"/>
              </a:rPr>
              <a:t>贴电极</a:t>
            </a:r>
          </a:p>
        </p:txBody>
      </p:sp>
      <p:sp>
        <p:nvSpPr>
          <p:cNvPr id="50" name="文本框 49">
            <a:extLst>
              <a:ext uri="{FF2B5EF4-FFF2-40B4-BE49-F238E27FC236}">
                <a16:creationId xmlns:a16="http://schemas.microsoft.com/office/drawing/2014/main" xmlns="" id="{81798098-319B-49CF-95DB-E78F27A9DD20}"/>
              </a:ext>
            </a:extLst>
          </p:cNvPr>
          <p:cNvSpPr txBox="1"/>
          <p:nvPr/>
        </p:nvSpPr>
        <p:spPr>
          <a:xfrm>
            <a:off x="6096329" y="1124581"/>
            <a:ext cx="707919" cy="341184"/>
          </a:xfrm>
          <a:prstGeom prst="rect">
            <a:avLst/>
          </a:prstGeom>
          <a:noFill/>
        </p:spPr>
        <p:txBody>
          <a:bodyPr wrap="square">
            <a:spAutoFit/>
          </a:bodyPr>
          <a:lstStyle/>
          <a:p>
            <a:pPr algn="ctr" defTabSz="666750">
              <a:lnSpc>
                <a:spcPts val="1000"/>
              </a:lnSpc>
              <a:spcBef>
                <a:spcPct val="0"/>
              </a:spcBef>
            </a:pPr>
            <a:r>
              <a:rPr lang="zh-CN" altLang="en-US" sz="800" b="1" dirty="0">
                <a:latin typeface="微软雅黑" panose="020B0503020204020204" pitchFamily="34" charset="-122"/>
                <a:ea typeface="微软雅黑" panose="020B0503020204020204" pitchFamily="34" charset="-122"/>
              </a:rPr>
              <a:t>分析心律</a:t>
            </a:r>
            <a:endParaRPr lang="en-US" altLang="zh-CN" sz="800" b="1" dirty="0">
              <a:latin typeface="微软雅黑" panose="020B0503020204020204" pitchFamily="34" charset="-122"/>
              <a:ea typeface="微软雅黑" panose="020B0503020204020204" pitchFamily="34" charset="-122"/>
            </a:endParaRPr>
          </a:p>
          <a:p>
            <a:pPr algn="ctr" defTabSz="666750">
              <a:lnSpc>
                <a:spcPts val="1000"/>
              </a:lnSpc>
              <a:spcBef>
                <a:spcPct val="0"/>
              </a:spcBef>
            </a:pPr>
            <a:r>
              <a:rPr lang="zh-CN" altLang="en-US" sz="800" b="1" dirty="0">
                <a:latin typeface="微软雅黑" panose="020B0503020204020204" pitchFamily="34" charset="-122"/>
                <a:ea typeface="微软雅黑" panose="020B0503020204020204" pitchFamily="34" charset="-122"/>
              </a:rPr>
              <a:t>是否需除颤</a:t>
            </a:r>
          </a:p>
        </p:txBody>
      </p:sp>
      <p:sp>
        <p:nvSpPr>
          <p:cNvPr id="57" name="文本框 56">
            <a:extLst>
              <a:ext uri="{FF2B5EF4-FFF2-40B4-BE49-F238E27FC236}">
                <a16:creationId xmlns:a16="http://schemas.microsoft.com/office/drawing/2014/main" xmlns="" id="{BFA69ED2-F601-45C6-9702-5F26A7185617}"/>
              </a:ext>
            </a:extLst>
          </p:cNvPr>
          <p:cNvSpPr txBox="1"/>
          <p:nvPr/>
        </p:nvSpPr>
        <p:spPr>
          <a:xfrm>
            <a:off x="1354059" y="2339900"/>
            <a:ext cx="598457" cy="341184"/>
          </a:xfrm>
          <a:prstGeom prst="rect">
            <a:avLst/>
          </a:prstGeom>
          <a:noFill/>
        </p:spPr>
        <p:txBody>
          <a:bodyPr wrap="square">
            <a:spAutoFit/>
          </a:bodyPr>
          <a:lstStyle/>
          <a:p>
            <a:pPr algn="ctr" defTabSz="666750">
              <a:lnSpc>
                <a:spcPts val="1000"/>
              </a:lnSpc>
              <a:spcBef>
                <a:spcPct val="0"/>
              </a:spcBef>
            </a:pPr>
            <a:r>
              <a:rPr lang="zh-CN" altLang="en-US" sz="800" b="1" dirty="0">
                <a:latin typeface="微软雅黑" panose="020B0503020204020204" pitchFamily="34" charset="-122"/>
                <a:ea typeface="微软雅黑" panose="020B0503020204020204" pitchFamily="34" charset="-122"/>
              </a:rPr>
              <a:t>按键</a:t>
            </a:r>
            <a:endParaRPr lang="en-US" altLang="zh-CN" sz="800" b="1" dirty="0">
              <a:latin typeface="微软雅黑" panose="020B0503020204020204" pitchFamily="34" charset="-122"/>
              <a:ea typeface="微软雅黑" panose="020B0503020204020204" pitchFamily="34" charset="-122"/>
            </a:endParaRPr>
          </a:p>
          <a:p>
            <a:pPr algn="ctr" defTabSz="666750">
              <a:lnSpc>
                <a:spcPts val="1000"/>
              </a:lnSpc>
              <a:spcBef>
                <a:spcPct val="0"/>
              </a:spcBef>
            </a:pPr>
            <a:r>
              <a:rPr lang="zh-CN" altLang="en-US" sz="800" b="1" dirty="0">
                <a:latin typeface="微软雅黑" panose="020B0503020204020204" pitchFamily="34" charset="-122"/>
                <a:ea typeface="微软雅黑" panose="020B0503020204020204" pitchFamily="34" charset="-122"/>
              </a:rPr>
              <a:t>电击除颤</a:t>
            </a:r>
            <a:endParaRPr lang="en-US" altLang="zh-CN" sz="800" b="1" dirty="0">
              <a:latin typeface="微软雅黑" panose="020B0503020204020204" pitchFamily="34" charset="-122"/>
              <a:ea typeface="微软雅黑" panose="020B0503020204020204" pitchFamily="34" charset="-122"/>
            </a:endParaRPr>
          </a:p>
        </p:txBody>
      </p:sp>
      <p:sp>
        <p:nvSpPr>
          <p:cNvPr id="58" name="文本框 57">
            <a:extLst>
              <a:ext uri="{FF2B5EF4-FFF2-40B4-BE49-F238E27FC236}">
                <a16:creationId xmlns:a16="http://schemas.microsoft.com/office/drawing/2014/main" xmlns="" id="{DB5134D4-6D44-469C-AE2E-F6DD6C76F17D}"/>
              </a:ext>
            </a:extLst>
          </p:cNvPr>
          <p:cNvSpPr txBox="1"/>
          <p:nvPr/>
        </p:nvSpPr>
        <p:spPr>
          <a:xfrm>
            <a:off x="1340456" y="3699104"/>
            <a:ext cx="639256" cy="203133"/>
          </a:xfrm>
          <a:prstGeom prst="rect">
            <a:avLst/>
          </a:prstGeom>
          <a:noFill/>
        </p:spPr>
        <p:txBody>
          <a:bodyPr wrap="square">
            <a:spAutoFit/>
          </a:bodyPr>
          <a:lstStyle/>
          <a:p>
            <a:pPr algn="ctr" defTabSz="666750">
              <a:lnSpc>
                <a:spcPct val="90000"/>
              </a:lnSpc>
              <a:spcBef>
                <a:spcPct val="0"/>
              </a:spcBef>
            </a:pPr>
            <a:r>
              <a:rPr lang="zh-CN" altLang="en-US" sz="800" b="1" dirty="0">
                <a:latin typeface="微软雅黑" panose="020B0503020204020204" pitchFamily="34" charset="-122"/>
                <a:ea typeface="微软雅黑" panose="020B0503020204020204" pitchFamily="34" charset="-122"/>
              </a:rPr>
              <a:t>继续</a:t>
            </a:r>
            <a:r>
              <a:rPr lang="en-US" altLang="zh-CN" sz="800" b="1" dirty="0">
                <a:latin typeface="微软雅黑" panose="020B0503020204020204" pitchFamily="34" charset="-122"/>
                <a:ea typeface="微软雅黑" panose="020B0503020204020204" pitchFamily="34" charset="-122"/>
              </a:rPr>
              <a:t>CPR</a:t>
            </a:r>
          </a:p>
        </p:txBody>
      </p:sp>
    </p:spTree>
    <p:custDataLst>
      <p:tags r:id="rId1"/>
    </p:custDataLst>
    <p:extLst>
      <p:ext uri="{BB962C8B-B14F-4D97-AF65-F5344CB8AC3E}">
        <p14:creationId xmlns:p14="http://schemas.microsoft.com/office/powerpoint/2010/main" val="203902681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en-US" altLang="zh-CN" dirty="0">
                <a:sym typeface="+mn-lt"/>
              </a:rPr>
              <a:t>AED</a:t>
            </a:r>
            <a:r>
              <a:rPr lang="zh-CN" altLang="en-US" dirty="0">
                <a:sym typeface="+mn-lt"/>
              </a:rPr>
              <a:t>使用注意事项</a:t>
            </a:r>
            <a:endParaRPr lang="zh-CN" dirty="0">
              <a:sym typeface="+mn-lt"/>
            </a:endParaRPr>
          </a:p>
        </p:txBody>
      </p:sp>
      <p:pic>
        <p:nvPicPr>
          <p:cNvPr id="48" name="图片 47">
            <a:extLst>
              <a:ext uri="{FF2B5EF4-FFF2-40B4-BE49-F238E27FC236}">
                <a16:creationId xmlns:a16="http://schemas.microsoft.com/office/drawing/2014/main" xmlns="" id="{F565C99F-A708-4210-95DB-CF6C00BE7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35" name="Rectangle 4">
            <a:extLst>
              <a:ext uri="{FF2B5EF4-FFF2-40B4-BE49-F238E27FC236}">
                <a16:creationId xmlns:a16="http://schemas.microsoft.com/office/drawing/2014/main" xmlns="" id="{9772044D-01C8-496E-BF56-E166E540EB3C}"/>
              </a:ext>
            </a:extLst>
          </p:cNvPr>
          <p:cNvSpPr>
            <a:spLocks noChangeArrowheads="1"/>
          </p:cNvSpPr>
          <p:nvPr/>
        </p:nvSpPr>
        <p:spPr bwMode="auto">
          <a:xfrm>
            <a:off x="935596" y="1180696"/>
            <a:ext cx="7272808" cy="2782108"/>
          </a:xfrm>
          <a:prstGeom prst="rect">
            <a:avLst/>
          </a:prstGeom>
          <a:noFill/>
          <a:ln w="38100">
            <a:noFill/>
            <a:miter lim="800000"/>
          </a:ln>
          <a:scene3d>
            <a:camera prst="orthographicFront"/>
            <a:lightRig rig="threePt" dir="t"/>
          </a:scene3d>
          <a:sp3d>
            <a:bevelT prst="angle"/>
          </a:sp3d>
        </p:spPr>
        <p:txBody>
          <a:bodyPr wrap="square">
            <a:spAutoFit/>
          </a:bodyPr>
          <a:lstStyle/>
          <a:p>
            <a:pPr marL="342900" indent="-342900">
              <a:lnSpc>
                <a:spcPct val="130000"/>
              </a:lnSpc>
              <a:spcBef>
                <a:spcPts val="450"/>
              </a:spcBef>
              <a:spcAft>
                <a:spcPts val="600"/>
              </a:spcAft>
              <a:buSzPct val="12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贴电极片前，应先清除患者过多的胸毛</a:t>
            </a:r>
          </a:p>
          <a:p>
            <a:pPr marL="342900" indent="-342900">
              <a:lnSpc>
                <a:spcPct val="130000"/>
              </a:lnSpc>
              <a:spcBef>
                <a:spcPts val="450"/>
              </a:spcBef>
              <a:spcAft>
                <a:spcPts val="600"/>
              </a:spcAft>
              <a:buSzPct val="12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迅速擦干患者胸部过多的水分或汗液，再贴电极片</a:t>
            </a:r>
          </a:p>
          <a:p>
            <a:pPr marL="342900" indent="-342900">
              <a:lnSpc>
                <a:spcPct val="130000"/>
              </a:lnSpc>
              <a:spcBef>
                <a:spcPts val="450"/>
              </a:spcBef>
              <a:spcAft>
                <a:spcPts val="600"/>
              </a:spcAft>
              <a:buSzPct val="12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不能在水中或金属等导电物体表面使用</a:t>
            </a:r>
            <a:r>
              <a:rPr lang="en-US" altLang="zh-CN" dirty="0">
                <a:latin typeface="微软雅黑" panose="020B0503020204020204" pitchFamily="34" charset="-122"/>
                <a:ea typeface="微软雅黑" panose="020B0503020204020204" pitchFamily="34" charset="-122"/>
              </a:rPr>
              <a:t>AED</a:t>
            </a:r>
            <a:r>
              <a:rPr lang="zh-CN" altLang="en-US" dirty="0">
                <a:latin typeface="微软雅黑" panose="020B0503020204020204" pitchFamily="34" charset="-122"/>
                <a:ea typeface="微软雅黑" panose="020B0503020204020204" pitchFamily="34" charset="-122"/>
              </a:rPr>
              <a:t>。如果患者躺在水中，要先将患者抬出，并擦干胸部再使用</a:t>
            </a:r>
            <a:r>
              <a:rPr lang="en-US" altLang="zh-CN" dirty="0">
                <a:latin typeface="微软雅黑" panose="020B0503020204020204" pitchFamily="34" charset="-122"/>
                <a:ea typeface="微软雅黑" panose="020B0503020204020204" pitchFamily="34" charset="-122"/>
              </a:rPr>
              <a:t>AED</a:t>
            </a:r>
            <a:endParaRPr lang="zh-CN" altLang="en-US" dirty="0">
              <a:latin typeface="微软雅黑" panose="020B0503020204020204" pitchFamily="34" charset="-122"/>
              <a:ea typeface="微软雅黑" panose="020B0503020204020204" pitchFamily="34" charset="-122"/>
            </a:endParaRPr>
          </a:p>
          <a:p>
            <a:pPr marL="342900" indent="-342900">
              <a:lnSpc>
                <a:spcPct val="130000"/>
              </a:lnSpc>
              <a:spcBef>
                <a:spcPts val="450"/>
              </a:spcBef>
              <a:spcAft>
                <a:spcPts val="600"/>
              </a:spcAft>
              <a:buSzPct val="12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避免将电极片贴在患者植入式除颤器、起搏器和药物贴片上</a:t>
            </a:r>
          </a:p>
          <a:p>
            <a:pPr marL="342900" indent="-342900">
              <a:lnSpc>
                <a:spcPct val="130000"/>
              </a:lnSpc>
              <a:spcBef>
                <a:spcPts val="450"/>
              </a:spcBef>
              <a:spcAft>
                <a:spcPts val="600"/>
              </a:spcAft>
              <a:buSzPct val="12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按照说明放置好电极片，如果电极片贴反了，不用取下重贴</a:t>
            </a:r>
          </a:p>
        </p:txBody>
      </p:sp>
    </p:spTree>
    <p:custDataLst>
      <p:tags r:id="rId1"/>
    </p:custDataLst>
    <p:extLst>
      <p:ext uri="{BB962C8B-B14F-4D97-AF65-F5344CB8AC3E}">
        <p14:creationId xmlns:p14="http://schemas.microsoft.com/office/powerpoint/2010/main" val="23703436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en-US" altLang="zh-CN" dirty="0">
                <a:sym typeface="+mn-lt"/>
              </a:rPr>
              <a:t>CPR+AED</a:t>
            </a:r>
            <a:r>
              <a:rPr lang="zh-CN" altLang="en-US" dirty="0">
                <a:sym typeface="+mn-lt"/>
              </a:rPr>
              <a:t>流程图</a:t>
            </a:r>
            <a:endParaRPr lang="zh-CN" dirty="0">
              <a:sym typeface="+mn-lt"/>
            </a:endParaRPr>
          </a:p>
        </p:txBody>
      </p:sp>
      <p:sp>
        <p:nvSpPr>
          <p:cNvPr id="48" name="矩形: 圆角 5">
            <a:extLst>
              <a:ext uri="{FF2B5EF4-FFF2-40B4-BE49-F238E27FC236}">
                <a16:creationId xmlns:a16="http://schemas.microsoft.com/office/drawing/2014/main" xmlns="" id="{A8A7D653-8261-4089-86EF-77BAC9627FED}"/>
              </a:ext>
            </a:extLst>
          </p:cNvPr>
          <p:cNvSpPr/>
          <p:nvPr/>
        </p:nvSpPr>
        <p:spPr>
          <a:xfrm>
            <a:off x="4134362" y="839036"/>
            <a:ext cx="1296000" cy="288000"/>
          </a:xfrm>
          <a:prstGeom prst="roundRect">
            <a:avLst/>
          </a:prstGeom>
          <a:solidFill>
            <a:srgbClr val="AADF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微软雅黑" panose="020B0503020204020204" pitchFamily="34" charset="-122"/>
                <a:ea typeface="微软雅黑" panose="020B0503020204020204" pitchFamily="34" charset="-122"/>
              </a:rPr>
              <a:t>环境安全 做好防护</a:t>
            </a:r>
          </a:p>
        </p:txBody>
      </p:sp>
      <p:sp>
        <p:nvSpPr>
          <p:cNvPr id="49" name="矩形: 圆角 11">
            <a:extLst>
              <a:ext uri="{FF2B5EF4-FFF2-40B4-BE49-F238E27FC236}">
                <a16:creationId xmlns:a16="http://schemas.microsoft.com/office/drawing/2014/main" xmlns="" id="{2A411A50-4027-4AEF-B032-9B597CC4D669}"/>
              </a:ext>
            </a:extLst>
          </p:cNvPr>
          <p:cNvSpPr/>
          <p:nvPr/>
        </p:nvSpPr>
        <p:spPr>
          <a:xfrm>
            <a:off x="4134362" y="1421611"/>
            <a:ext cx="1296000" cy="288000"/>
          </a:xfrm>
          <a:prstGeom prst="roundRect">
            <a:avLst/>
          </a:prstGeom>
          <a:solidFill>
            <a:srgbClr val="0000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微软雅黑" panose="020B0503020204020204" pitchFamily="34" charset="-122"/>
                <a:ea typeface="微软雅黑" panose="020B0503020204020204" pitchFamily="34" charset="-122"/>
              </a:rPr>
              <a:t>判断意识</a:t>
            </a:r>
          </a:p>
        </p:txBody>
      </p:sp>
      <p:sp>
        <p:nvSpPr>
          <p:cNvPr id="50" name="矩形: 圆角 13">
            <a:extLst>
              <a:ext uri="{FF2B5EF4-FFF2-40B4-BE49-F238E27FC236}">
                <a16:creationId xmlns:a16="http://schemas.microsoft.com/office/drawing/2014/main" xmlns="" id="{DF10C491-CB6B-4DFB-8B0B-015DD718AE6E}"/>
              </a:ext>
            </a:extLst>
          </p:cNvPr>
          <p:cNvSpPr/>
          <p:nvPr/>
        </p:nvSpPr>
        <p:spPr>
          <a:xfrm>
            <a:off x="4134362" y="2010761"/>
            <a:ext cx="1296000" cy="288000"/>
          </a:xfrm>
          <a:prstGeom prst="roundRect">
            <a:avLst/>
          </a:prstGeom>
          <a:solidFill>
            <a:srgbClr val="0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微软雅黑" panose="020B0503020204020204" pitchFamily="34" charset="-122"/>
                <a:ea typeface="微软雅黑" panose="020B0503020204020204" pitchFamily="34" charset="-122"/>
              </a:rPr>
              <a:t>检查呼吸</a:t>
            </a:r>
          </a:p>
        </p:txBody>
      </p:sp>
      <p:sp>
        <p:nvSpPr>
          <p:cNvPr id="51" name="矩形: 圆角 15">
            <a:extLst>
              <a:ext uri="{FF2B5EF4-FFF2-40B4-BE49-F238E27FC236}">
                <a16:creationId xmlns:a16="http://schemas.microsoft.com/office/drawing/2014/main" xmlns="" id="{4EEFC7DF-A51C-4325-B619-4F6378C3905D}"/>
              </a:ext>
            </a:extLst>
          </p:cNvPr>
          <p:cNvSpPr/>
          <p:nvPr/>
        </p:nvSpPr>
        <p:spPr>
          <a:xfrm>
            <a:off x="3585292" y="2580623"/>
            <a:ext cx="2394135" cy="434975"/>
          </a:xfrm>
          <a:prstGeom prst="round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2075">
              <a:buFont typeface="Arial" panose="020B0604020202020204" pitchFamily="34" charset="0"/>
              <a:buChar char="•"/>
            </a:pPr>
            <a:r>
              <a:rPr lang="zh-CN" altLang="en-US" sz="1000" b="1" dirty="0">
                <a:solidFill>
                  <a:schemeClr val="tx1"/>
                </a:solidFill>
                <a:latin typeface="微软雅黑" panose="020B0503020204020204" pitchFamily="34" charset="-122"/>
                <a:ea typeface="微软雅黑" panose="020B0503020204020204" pitchFamily="34" charset="-122"/>
              </a:rPr>
              <a:t>立即呼救，并取来附近</a:t>
            </a:r>
            <a:r>
              <a:rPr lang="en-US" altLang="zh-CN" sz="1000" b="1" dirty="0">
                <a:solidFill>
                  <a:schemeClr val="tx1"/>
                </a:solidFill>
                <a:latin typeface="微软雅黑" panose="020B0503020204020204" pitchFamily="34" charset="-122"/>
                <a:ea typeface="微软雅黑" panose="020B0503020204020204" pitchFamily="34" charset="-122"/>
              </a:rPr>
              <a:t>AED</a:t>
            </a:r>
          </a:p>
          <a:p>
            <a:pPr indent="-92075">
              <a:buFont typeface="Arial" panose="020B0604020202020204" pitchFamily="34" charset="0"/>
              <a:buChar char="•"/>
            </a:pPr>
            <a:r>
              <a:rPr lang="zh-CN" altLang="en-US" sz="1000" b="1" dirty="0">
                <a:solidFill>
                  <a:schemeClr val="tx1"/>
                </a:solidFill>
                <a:latin typeface="微软雅黑" panose="020B0503020204020204" pitchFamily="34" charset="-122"/>
                <a:ea typeface="微软雅黑" panose="020B0503020204020204" pitchFamily="34" charset="-122"/>
              </a:rPr>
              <a:t>循环做</a:t>
            </a:r>
            <a:r>
              <a:rPr lang="en-US" altLang="zh-CN" sz="1000" b="1" dirty="0">
                <a:solidFill>
                  <a:schemeClr val="tx1"/>
                </a:solidFill>
                <a:latin typeface="微软雅黑" panose="020B0503020204020204" pitchFamily="34" charset="-122"/>
                <a:ea typeface="微软雅黑" panose="020B0503020204020204" pitchFamily="34" charset="-122"/>
              </a:rPr>
              <a:t>30</a:t>
            </a:r>
            <a:r>
              <a:rPr lang="zh-CN" altLang="en-US" sz="1000" b="1" dirty="0">
                <a:solidFill>
                  <a:schemeClr val="tx1"/>
                </a:solidFill>
                <a:latin typeface="微软雅黑" panose="020B0503020204020204" pitchFamily="34" charset="-122"/>
                <a:ea typeface="微软雅黑" panose="020B0503020204020204" pitchFamily="34" charset="-122"/>
              </a:rPr>
              <a:t>次胸外按压和</a:t>
            </a:r>
            <a:r>
              <a:rPr lang="en-US" altLang="zh-CN" sz="1000" b="1" dirty="0">
                <a:solidFill>
                  <a:schemeClr val="tx1"/>
                </a:solidFill>
                <a:latin typeface="微软雅黑" panose="020B0503020204020204" pitchFamily="34" charset="-122"/>
                <a:ea typeface="微软雅黑" panose="020B0503020204020204" pitchFamily="34" charset="-122"/>
              </a:rPr>
              <a:t>2</a:t>
            </a:r>
            <a:r>
              <a:rPr lang="zh-CN" altLang="en-US" sz="1000" b="1" dirty="0">
                <a:solidFill>
                  <a:schemeClr val="tx1"/>
                </a:solidFill>
                <a:latin typeface="微软雅黑" panose="020B0503020204020204" pitchFamily="34" charset="-122"/>
                <a:ea typeface="微软雅黑" panose="020B0503020204020204" pitchFamily="34" charset="-122"/>
              </a:rPr>
              <a:t>次人工呼吸</a:t>
            </a:r>
          </a:p>
        </p:txBody>
      </p:sp>
      <p:sp>
        <p:nvSpPr>
          <p:cNvPr id="54" name="矩形: 圆角 17">
            <a:extLst>
              <a:ext uri="{FF2B5EF4-FFF2-40B4-BE49-F238E27FC236}">
                <a16:creationId xmlns:a16="http://schemas.microsoft.com/office/drawing/2014/main" xmlns="" id="{EC6CFB94-ECD0-4C29-BF61-1D5F508598EC}"/>
              </a:ext>
            </a:extLst>
          </p:cNvPr>
          <p:cNvSpPr/>
          <p:nvPr/>
        </p:nvSpPr>
        <p:spPr>
          <a:xfrm>
            <a:off x="3899329" y="3333256"/>
            <a:ext cx="1766066" cy="294575"/>
          </a:xfrm>
          <a:prstGeom prst="roundRect">
            <a:avLst/>
          </a:prstGeom>
          <a:solidFill>
            <a:srgbClr val="AADF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tx1"/>
                </a:solidFill>
                <a:latin typeface="微软雅黑" panose="020B0503020204020204" pitchFamily="34" charset="-122"/>
                <a:ea typeface="微软雅黑" panose="020B0503020204020204" pitchFamily="34" charset="-122"/>
              </a:rPr>
              <a:t>AED</a:t>
            </a:r>
            <a:r>
              <a:rPr lang="zh-CN" altLang="en-US" sz="1000" b="1" dirty="0">
                <a:solidFill>
                  <a:schemeClr val="tx1"/>
                </a:solidFill>
                <a:latin typeface="微软雅黑" panose="020B0503020204020204" pitchFamily="34" charset="-122"/>
                <a:ea typeface="微软雅黑" panose="020B0503020204020204" pitchFamily="34" charset="-122"/>
              </a:rPr>
              <a:t>分析心律是否需要除颤</a:t>
            </a:r>
          </a:p>
        </p:txBody>
      </p:sp>
      <p:sp>
        <p:nvSpPr>
          <p:cNvPr id="55" name="矩形: 圆角 19">
            <a:extLst>
              <a:ext uri="{FF2B5EF4-FFF2-40B4-BE49-F238E27FC236}">
                <a16:creationId xmlns:a16="http://schemas.microsoft.com/office/drawing/2014/main" xmlns="" id="{2F33AB71-2A68-4A4F-B5FE-7CBDD8621C96}"/>
              </a:ext>
            </a:extLst>
          </p:cNvPr>
          <p:cNvSpPr/>
          <p:nvPr/>
        </p:nvSpPr>
        <p:spPr>
          <a:xfrm>
            <a:off x="2426901" y="4354407"/>
            <a:ext cx="1766066" cy="541880"/>
          </a:xfrm>
          <a:prstGeom prst="round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b="1" dirty="0">
                <a:solidFill>
                  <a:schemeClr val="tx1"/>
                </a:solidFill>
                <a:latin typeface="微软雅黑" panose="020B0503020204020204" pitchFamily="34" charset="-122"/>
                <a:ea typeface="微软雅黑" panose="020B0503020204020204" pitchFamily="34" charset="-122"/>
              </a:rPr>
              <a:t>进行</a:t>
            </a:r>
            <a:r>
              <a:rPr lang="en-US" altLang="zh-CN" sz="1000" b="1" dirty="0">
                <a:solidFill>
                  <a:schemeClr val="tx1"/>
                </a:solidFill>
                <a:latin typeface="微软雅黑" panose="020B0503020204020204" pitchFamily="34" charset="-122"/>
                <a:ea typeface="微软雅黑" panose="020B0503020204020204" pitchFamily="34" charset="-122"/>
              </a:rPr>
              <a:t>1</a:t>
            </a:r>
            <a:r>
              <a:rPr lang="zh-CN" altLang="en-US" sz="1000" b="1" dirty="0">
                <a:solidFill>
                  <a:schemeClr val="tx1"/>
                </a:solidFill>
                <a:latin typeface="微软雅黑" panose="020B0503020204020204" pitchFamily="34" charset="-122"/>
                <a:ea typeface="微软雅黑" panose="020B0503020204020204" pitchFamily="34" charset="-122"/>
              </a:rPr>
              <a:t>次电击除颤，继续实施</a:t>
            </a:r>
            <a:r>
              <a:rPr lang="en-US" altLang="zh-CN" sz="1000" b="1" dirty="0">
                <a:solidFill>
                  <a:schemeClr val="tx1"/>
                </a:solidFill>
                <a:latin typeface="微软雅黑" panose="020B0503020204020204" pitchFamily="34" charset="-122"/>
                <a:ea typeface="微软雅黑" panose="020B0503020204020204" pitchFamily="34" charset="-122"/>
              </a:rPr>
              <a:t>2</a:t>
            </a:r>
            <a:r>
              <a:rPr lang="zh-CN" altLang="en-US" sz="1000" b="1" dirty="0">
                <a:solidFill>
                  <a:schemeClr val="tx1"/>
                </a:solidFill>
                <a:latin typeface="微软雅黑" panose="020B0503020204020204" pitchFamily="34" charset="-122"/>
                <a:ea typeface="微软雅黑" panose="020B0503020204020204" pitchFamily="34" charset="-122"/>
              </a:rPr>
              <a:t>分钟</a:t>
            </a:r>
            <a:r>
              <a:rPr lang="en-US" altLang="zh-CN" sz="1000" b="1" dirty="0">
                <a:solidFill>
                  <a:schemeClr val="tx1"/>
                </a:solidFill>
                <a:latin typeface="微软雅黑" panose="020B0503020204020204" pitchFamily="34" charset="-122"/>
                <a:ea typeface="微软雅黑" panose="020B0503020204020204" pitchFamily="34" charset="-122"/>
              </a:rPr>
              <a:t>CPR</a:t>
            </a:r>
            <a:r>
              <a:rPr lang="zh-CN" altLang="en-US" sz="1000" b="1" dirty="0">
                <a:solidFill>
                  <a:schemeClr val="tx1"/>
                </a:solidFill>
                <a:latin typeface="微软雅黑" panose="020B0503020204020204" pitchFamily="34" charset="-122"/>
                <a:ea typeface="微软雅黑" panose="020B0503020204020204" pitchFamily="34" charset="-122"/>
              </a:rPr>
              <a:t>，直至</a:t>
            </a:r>
            <a:r>
              <a:rPr lang="en-US" altLang="zh-CN" sz="1000" b="1" dirty="0">
                <a:solidFill>
                  <a:schemeClr val="tx1"/>
                </a:solidFill>
                <a:latin typeface="微软雅黑" panose="020B0503020204020204" pitchFamily="34" charset="-122"/>
                <a:ea typeface="微软雅黑" panose="020B0503020204020204" pitchFamily="34" charset="-122"/>
              </a:rPr>
              <a:t>AED</a:t>
            </a:r>
            <a:r>
              <a:rPr lang="zh-CN" altLang="en-US" sz="1000" b="1" dirty="0">
                <a:solidFill>
                  <a:schemeClr val="tx1"/>
                </a:solidFill>
                <a:latin typeface="微软雅黑" panose="020B0503020204020204" pitchFamily="34" charset="-122"/>
                <a:ea typeface="微软雅黑" panose="020B0503020204020204" pitchFamily="34" charset="-122"/>
              </a:rPr>
              <a:t>提示需要分析心律</a:t>
            </a:r>
          </a:p>
        </p:txBody>
      </p:sp>
      <p:sp>
        <p:nvSpPr>
          <p:cNvPr id="56" name="矩形: 圆角 20">
            <a:extLst>
              <a:ext uri="{FF2B5EF4-FFF2-40B4-BE49-F238E27FC236}">
                <a16:creationId xmlns:a16="http://schemas.microsoft.com/office/drawing/2014/main" xmlns="" id="{91F37094-9F08-499C-ADAA-8619CE3EC9E3}"/>
              </a:ext>
            </a:extLst>
          </p:cNvPr>
          <p:cNvSpPr/>
          <p:nvPr/>
        </p:nvSpPr>
        <p:spPr>
          <a:xfrm>
            <a:off x="5344967" y="4354407"/>
            <a:ext cx="1766066" cy="541880"/>
          </a:xfrm>
          <a:prstGeom prst="round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b="1" dirty="0">
                <a:solidFill>
                  <a:schemeClr val="tx1"/>
                </a:solidFill>
                <a:latin typeface="微软雅黑" panose="020B0503020204020204" pitchFamily="34" charset="-122"/>
                <a:ea typeface="微软雅黑" panose="020B0503020204020204" pitchFamily="34" charset="-122"/>
              </a:rPr>
              <a:t>继续实施</a:t>
            </a:r>
            <a:r>
              <a:rPr lang="en-US" altLang="zh-CN" sz="1000" b="1" dirty="0">
                <a:solidFill>
                  <a:schemeClr val="tx1"/>
                </a:solidFill>
                <a:latin typeface="微软雅黑" panose="020B0503020204020204" pitchFamily="34" charset="-122"/>
                <a:ea typeface="微软雅黑" panose="020B0503020204020204" pitchFamily="34" charset="-122"/>
              </a:rPr>
              <a:t>2</a:t>
            </a:r>
            <a:r>
              <a:rPr lang="zh-CN" altLang="en-US" sz="1000" b="1" dirty="0">
                <a:solidFill>
                  <a:schemeClr val="tx1"/>
                </a:solidFill>
                <a:latin typeface="微软雅黑" panose="020B0503020204020204" pitchFamily="34" charset="-122"/>
                <a:ea typeface="微软雅黑" panose="020B0503020204020204" pitchFamily="34" charset="-122"/>
              </a:rPr>
              <a:t>分钟</a:t>
            </a:r>
            <a:r>
              <a:rPr lang="en-US" altLang="zh-CN" sz="1000" b="1" dirty="0">
                <a:solidFill>
                  <a:schemeClr val="tx1"/>
                </a:solidFill>
                <a:latin typeface="微软雅黑" panose="020B0503020204020204" pitchFamily="34" charset="-122"/>
                <a:ea typeface="微软雅黑" panose="020B0503020204020204" pitchFamily="34" charset="-122"/>
              </a:rPr>
              <a:t>CPR</a:t>
            </a:r>
            <a:r>
              <a:rPr lang="zh-CN" altLang="en-US" sz="1000" b="1" dirty="0">
                <a:solidFill>
                  <a:schemeClr val="tx1"/>
                </a:solidFill>
                <a:latin typeface="微软雅黑" panose="020B0503020204020204" pitchFamily="34" charset="-122"/>
                <a:ea typeface="微软雅黑" panose="020B0503020204020204" pitchFamily="34" charset="-122"/>
              </a:rPr>
              <a:t>，直至</a:t>
            </a:r>
            <a:r>
              <a:rPr lang="en-US" altLang="zh-CN" sz="1000" b="1" dirty="0">
                <a:solidFill>
                  <a:schemeClr val="tx1"/>
                </a:solidFill>
                <a:latin typeface="微软雅黑" panose="020B0503020204020204" pitchFamily="34" charset="-122"/>
                <a:ea typeface="微软雅黑" panose="020B0503020204020204" pitchFamily="34" charset="-122"/>
              </a:rPr>
              <a:t>AED</a:t>
            </a:r>
            <a:r>
              <a:rPr lang="zh-CN" altLang="en-US" sz="1000" b="1" dirty="0">
                <a:solidFill>
                  <a:schemeClr val="tx1"/>
                </a:solidFill>
                <a:latin typeface="微软雅黑" panose="020B0503020204020204" pitchFamily="34" charset="-122"/>
                <a:ea typeface="微软雅黑" panose="020B0503020204020204" pitchFamily="34" charset="-122"/>
              </a:rPr>
              <a:t>提示需要分析心律</a:t>
            </a:r>
          </a:p>
        </p:txBody>
      </p:sp>
      <p:sp>
        <p:nvSpPr>
          <p:cNvPr id="57" name="矩形: 圆角 21">
            <a:extLst>
              <a:ext uri="{FF2B5EF4-FFF2-40B4-BE49-F238E27FC236}">
                <a16:creationId xmlns:a16="http://schemas.microsoft.com/office/drawing/2014/main" xmlns="" id="{57A87A26-A320-44A7-8320-45280326F394}"/>
              </a:ext>
            </a:extLst>
          </p:cNvPr>
          <p:cNvSpPr/>
          <p:nvPr/>
        </p:nvSpPr>
        <p:spPr>
          <a:xfrm>
            <a:off x="2052000" y="1421611"/>
            <a:ext cx="1296000" cy="288000"/>
          </a:xfrm>
          <a:prstGeom prst="roundRect">
            <a:avLst/>
          </a:prstGeom>
          <a:solidFill>
            <a:srgbClr val="AADF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微软雅黑" panose="020B0503020204020204" pitchFamily="34" charset="-122"/>
                <a:ea typeface="微软雅黑" panose="020B0503020204020204" pitchFamily="34" charset="-122"/>
              </a:rPr>
              <a:t>检查伤情</a:t>
            </a:r>
          </a:p>
        </p:txBody>
      </p:sp>
      <p:sp>
        <p:nvSpPr>
          <p:cNvPr id="58" name="矩形: 圆角 22">
            <a:extLst>
              <a:ext uri="{FF2B5EF4-FFF2-40B4-BE49-F238E27FC236}">
                <a16:creationId xmlns:a16="http://schemas.microsoft.com/office/drawing/2014/main" xmlns="" id="{B9D3DA52-D987-402E-8DF0-51311C629976}"/>
              </a:ext>
            </a:extLst>
          </p:cNvPr>
          <p:cNvSpPr/>
          <p:nvPr/>
        </p:nvSpPr>
        <p:spPr>
          <a:xfrm>
            <a:off x="2052000" y="1944271"/>
            <a:ext cx="1296000" cy="407830"/>
          </a:xfrm>
          <a:prstGeom prst="roundRect">
            <a:avLst/>
          </a:prstGeom>
          <a:solidFill>
            <a:srgbClr val="AADF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微软雅黑" panose="020B0503020204020204" pitchFamily="34" charset="-122"/>
                <a:ea typeface="微软雅黑" panose="020B0503020204020204" pitchFamily="34" charset="-122"/>
              </a:rPr>
              <a:t>立即呼救，等待专业急救人员达到</a:t>
            </a:r>
          </a:p>
        </p:txBody>
      </p:sp>
      <p:cxnSp>
        <p:nvCxnSpPr>
          <p:cNvPr id="59" name="直接箭头连接符 58">
            <a:extLst>
              <a:ext uri="{FF2B5EF4-FFF2-40B4-BE49-F238E27FC236}">
                <a16:creationId xmlns:a16="http://schemas.microsoft.com/office/drawing/2014/main" xmlns="" id="{6A65E591-F7AB-47CD-86CA-14DC40521D51}"/>
              </a:ext>
            </a:extLst>
          </p:cNvPr>
          <p:cNvCxnSpPr>
            <a:stCxn id="48" idx="2"/>
            <a:endCxn id="49" idx="0"/>
          </p:cNvCxnSpPr>
          <p:nvPr/>
        </p:nvCxnSpPr>
        <p:spPr>
          <a:xfrm>
            <a:off x="4782362" y="1127036"/>
            <a:ext cx="0" cy="2945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直接箭头连接符 59">
            <a:extLst>
              <a:ext uri="{FF2B5EF4-FFF2-40B4-BE49-F238E27FC236}">
                <a16:creationId xmlns:a16="http://schemas.microsoft.com/office/drawing/2014/main" xmlns="" id="{104AF1D2-A329-4141-A15B-D46EF723460A}"/>
              </a:ext>
            </a:extLst>
          </p:cNvPr>
          <p:cNvCxnSpPr/>
          <p:nvPr/>
        </p:nvCxnSpPr>
        <p:spPr>
          <a:xfrm>
            <a:off x="4786045" y="1716186"/>
            <a:ext cx="0" cy="2945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1" name="直接箭头连接符 60">
            <a:extLst>
              <a:ext uri="{FF2B5EF4-FFF2-40B4-BE49-F238E27FC236}">
                <a16:creationId xmlns:a16="http://schemas.microsoft.com/office/drawing/2014/main" xmlns="" id="{BF138E55-64F7-44CB-9BEE-3417F455F58D}"/>
              </a:ext>
            </a:extLst>
          </p:cNvPr>
          <p:cNvCxnSpPr/>
          <p:nvPr/>
        </p:nvCxnSpPr>
        <p:spPr>
          <a:xfrm>
            <a:off x="4786184" y="2298761"/>
            <a:ext cx="0" cy="2945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直接箭头连接符 61">
            <a:extLst>
              <a:ext uri="{FF2B5EF4-FFF2-40B4-BE49-F238E27FC236}">
                <a16:creationId xmlns:a16="http://schemas.microsoft.com/office/drawing/2014/main" xmlns="" id="{47D27DE2-7355-430E-BDF7-6FF00E62BD79}"/>
              </a:ext>
            </a:extLst>
          </p:cNvPr>
          <p:cNvCxnSpPr/>
          <p:nvPr/>
        </p:nvCxnSpPr>
        <p:spPr>
          <a:xfrm>
            <a:off x="4782362" y="3030556"/>
            <a:ext cx="0" cy="2945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3" name="直接箭头连接符 62">
            <a:extLst>
              <a:ext uri="{FF2B5EF4-FFF2-40B4-BE49-F238E27FC236}">
                <a16:creationId xmlns:a16="http://schemas.microsoft.com/office/drawing/2014/main" xmlns="" id="{AE1BF64D-7F5D-4354-894F-8535D6C6333A}"/>
              </a:ext>
            </a:extLst>
          </p:cNvPr>
          <p:cNvCxnSpPr>
            <a:cxnSpLocks/>
            <a:stCxn id="54" idx="2"/>
            <a:endCxn id="55" idx="0"/>
          </p:cNvCxnSpPr>
          <p:nvPr/>
        </p:nvCxnSpPr>
        <p:spPr>
          <a:xfrm flipH="1">
            <a:off x="3309934" y="3627831"/>
            <a:ext cx="1472428" cy="72657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4" name="直接箭头连接符 63">
            <a:extLst>
              <a:ext uri="{FF2B5EF4-FFF2-40B4-BE49-F238E27FC236}">
                <a16:creationId xmlns:a16="http://schemas.microsoft.com/office/drawing/2014/main" xmlns="" id="{FE4F2863-D038-4E37-8E99-CBBC3D5ED4D4}"/>
              </a:ext>
            </a:extLst>
          </p:cNvPr>
          <p:cNvCxnSpPr>
            <a:cxnSpLocks/>
            <a:stCxn id="54" idx="2"/>
            <a:endCxn id="56" idx="0"/>
          </p:cNvCxnSpPr>
          <p:nvPr/>
        </p:nvCxnSpPr>
        <p:spPr>
          <a:xfrm>
            <a:off x="4782362" y="3627831"/>
            <a:ext cx="1445638" cy="72657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连接符: 肘形 35">
            <a:extLst>
              <a:ext uri="{FF2B5EF4-FFF2-40B4-BE49-F238E27FC236}">
                <a16:creationId xmlns:a16="http://schemas.microsoft.com/office/drawing/2014/main" xmlns="" id="{7B79AA8A-11B5-4AA4-8D67-0CC370269581}"/>
              </a:ext>
            </a:extLst>
          </p:cNvPr>
          <p:cNvCxnSpPr>
            <a:cxnSpLocks/>
            <a:stCxn id="55" idx="1"/>
            <a:endCxn id="54" idx="1"/>
          </p:cNvCxnSpPr>
          <p:nvPr/>
        </p:nvCxnSpPr>
        <p:spPr>
          <a:xfrm rot="10800000" flipH="1">
            <a:off x="2426901" y="3480545"/>
            <a:ext cx="1472428" cy="1144803"/>
          </a:xfrm>
          <a:prstGeom prst="bentConnector3">
            <a:avLst>
              <a:gd name="adj1" fmla="val -15525"/>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6" name="连接符: 肘形 37">
            <a:extLst>
              <a:ext uri="{FF2B5EF4-FFF2-40B4-BE49-F238E27FC236}">
                <a16:creationId xmlns:a16="http://schemas.microsoft.com/office/drawing/2014/main" xmlns="" id="{E7D66B60-C3EE-4D40-81ED-738C514A5599}"/>
              </a:ext>
            </a:extLst>
          </p:cNvPr>
          <p:cNvCxnSpPr>
            <a:cxnSpLocks/>
            <a:stCxn id="56" idx="3"/>
            <a:endCxn id="54" idx="3"/>
          </p:cNvCxnSpPr>
          <p:nvPr/>
        </p:nvCxnSpPr>
        <p:spPr>
          <a:xfrm flipH="1" flipV="1">
            <a:off x="5665395" y="3480544"/>
            <a:ext cx="1445638" cy="1144803"/>
          </a:xfrm>
          <a:prstGeom prst="bentConnector3">
            <a:avLst>
              <a:gd name="adj1" fmla="val -15813"/>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7" name="直接箭头连接符 66">
            <a:extLst>
              <a:ext uri="{FF2B5EF4-FFF2-40B4-BE49-F238E27FC236}">
                <a16:creationId xmlns:a16="http://schemas.microsoft.com/office/drawing/2014/main" xmlns="" id="{E5541581-291C-4A7E-983D-5BF2511F87D2}"/>
              </a:ext>
            </a:extLst>
          </p:cNvPr>
          <p:cNvCxnSpPr>
            <a:stCxn id="49" idx="1"/>
            <a:endCxn id="57" idx="3"/>
          </p:cNvCxnSpPr>
          <p:nvPr/>
        </p:nvCxnSpPr>
        <p:spPr>
          <a:xfrm flipH="1">
            <a:off x="3348000" y="1565611"/>
            <a:ext cx="786362"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8" name="直接箭头连接符 67">
            <a:extLst>
              <a:ext uri="{FF2B5EF4-FFF2-40B4-BE49-F238E27FC236}">
                <a16:creationId xmlns:a16="http://schemas.microsoft.com/office/drawing/2014/main" xmlns="" id="{3874D17C-E529-49D0-B636-D0D925AF13BD}"/>
              </a:ext>
            </a:extLst>
          </p:cNvPr>
          <p:cNvCxnSpPr/>
          <p:nvPr/>
        </p:nvCxnSpPr>
        <p:spPr>
          <a:xfrm flipH="1">
            <a:off x="3348000" y="2148186"/>
            <a:ext cx="786362"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9" name="文本框 50">
            <a:extLst>
              <a:ext uri="{FF2B5EF4-FFF2-40B4-BE49-F238E27FC236}">
                <a16:creationId xmlns:a16="http://schemas.microsoft.com/office/drawing/2014/main" xmlns="" id="{236B3250-235B-4A5D-94AF-80DD4B0EE48D}"/>
              </a:ext>
            </a:extLst>
          </p:cNvPr>
          <p:cNvSpPr txBox="1"/>
          <p:nvPr/>
        </p:nvSpPr>
        <p:spPr>
          <a:xfrm>
            <a:off x="4782361" y="1740877"/>
            <a:ext cx="530915" cy="230832"/>
          </a:xfrm>
          <a:prstGeom prst="rect">
            <a:avLst/>
          </a:prstGeom>
          <a:noFill/>
        </p:spPr>
        <p:txBody>
          <a:bodyPr wrap="none" rtlCol="0">
            <a:spAutoFit/>
          </a:bodyPr>
          <a:lstStyle/>
          <a:p>
            <a:r>
              <a:rPr lang="zh-CN" altLang="en-US" sz="900" b="1" dirty="0">
                <a:solidFill>
                  <a:srgbClr val="FF0000"/>
                </a:solidFill>
                <a:latin typeface="微软雅黑" panose="020B0503020204020204" pitchFamily="34" charset="-122"/>
                <a:ea typeface="微软雅黑" panose="020B0503020204020204" pitchFamily="34" charset="-122"/>
              </a:rPr>
              <a:t>无意识</a:t>
            </a:r>
          </a:p>
        </p:txBody>
      </p:sp>
      <p:sp>
        <p:nvSpPr>
          <p:cNvPr id="70" name="文本框 51">
            <a:extLst>
              <a:ext uri="{FF2B5EF4-FFF2-40B4-BE49-F238E27FC236}">
                <a16:creationId xmlns:a16="http://schemas.microsoft.com/office/drawing/2014/main" xmlns="" id="{0D1AA6B1-AED3-43B2-9CC0-6BFC0D783EB6}"/>
              </a:ext>
            </a:extLst>
          </p:cNvPr>
          <p:cNvSpPr txBox="1"/>
          <p:nvPr/>
        </p:nvSpPr>
        <p:spPr>
          <a:xfrm>
            <a:off x="4782361" y="2330631"/>
            <a:ext cx="1454244" cy="230832"/>
          </a:xfrm>
          <a:prstGeom prst="rect">
            <a:avLst/>
          </a:prstGeom>
          <a:noFill/>
        </p:spPr>
        <p:txBody>
          <a:bodyPr wrap="none" rtlCol="0">
            <a:spAutoFit/>
          </a:bodyPr>
          <a:lstStyle/>
          <a:p>
            <a:r>
              <a:rPr lang="zh-CN" altLang="en-US" sz="900" b="1" dirty="0">
                <a:solidFill>
                  <a:srgbClr val="FF0000"/>
                </a:solidFill>
                <a:latin typeface="微软雅黑" panose="020B0503020204020204" pitchFamily="34" charset="-122"/>
                <a:ea typeface="微软雅黑" panose="020B0503020204020204" pitchFamily="34" charset="-122"/>
              </a:rPr>
              <a:t>无呼吸（或叹息样呼吸）</a:t>
            </a:r>
          </a:p>
        </p:txBody>
      </p:sp>
      <p:sp>
        <p:nvSpPr>
          <p:cNvPr id="71" name="文本框 52">
            <a:extLst>
              <a:ext uri="{FF2B5EF4-FFF2-40B4-BE49-F238E27FC236}">
                <a16:creationId xmlns:a16="http://schemas.microsoft.com/office/drawing/2014/main" xmlns="" id="{72A27EDC-169E-43A8-801C-987EAAFC7EA1}"/>
              </a:ext>
            </a:extLst>
          </p:cNvPr>
          <p:cNvSpPr txBox="1"/>
          <p:nvPr/>
        </p:nvSpPr>
        <p:spPr>
          <a:xfrm>
            <a:off x="4782360" y="3049147"/>
            <a:ext cx="659155" cy="230832"/>
          </a:xfrm>
          <a:prstGeom prst="rect">
            <a:avLst/>
          </a:prstGeom>
          <a:noFill/>
        </p:spPr>
        <p:txBody>
          <a:bodyPr wrap="none" rtlCol="0">
            <a:spAutoFit/>
          </a:bodyPr>
          <a:lstStyle/>
          <a:p>
            <a:r>
              <a:rPr lang="en-US" altLang="zh-CN" sz="900" b="1" dirty="0">
                <a:solidFill>
                  <a:srgbClr val="FF0000"/>
                </a:solidFill>
                <a:latin typeface="微软雅黑" panose="020B0503020204020204" pitchFamily="34" charset="-122"/>
                <a:ea typeface="微软雅黑" panose="020B0503020204020204" pitchFamily="34" charset="-122"/>
              </a:rPr>
              <a:t>AED</a:t>
            </a:r>
            <a:r>
              <a:rPr lang="zh-CN" altLang="en-US" sz="900" b="1" dirty="0">
                <a:solidFill>
                  <a:srgbClr val="FF0000"/>
                </a:solidFill>
                <a:latin typeface="微软雅黑" panose="020B0503020204020204" pitchFamily="34" charset="-122"/>
                <a:ea typeface="微软雅黑" panose="020B0503020204020204" pitchFamily="34" charset="-122"/>
              </a:rPr>
              <a:t>到达</a:t>
            </a:r>
          </a:p>
        </p:txBody>
      </p:sp>
      <p:sp>
        <p:nvSpPr>
          <p:cNvPr id="72" name="文本框 53">
            <a:extLst>
              <a:ext uri="{FF2B5EF4-FFF2-40B4-BE49-F238E27FC236}">
                <a16:creationId xmlns:a16="http://schemas.microsoft.com/office/drawing/2014/main" xmlns="" id="{ADFF39A4-6389-43E7-A4EF-2E1363F1DB71}"/>
              </a:ext>
            </a:extLst>
          </p:cNvPr>
          <p:cNvSpPr txBox="1"/>
          <p:nvPr/>
        </p:nvSpPr>
        <p:spPr>
          <a:xfrm>
            <a:off x="5533639" y="3825918"/>
            <a:ext cx="300082" cy="230832"/>
          </a:xfrm>
          <a:prstGeom prst="rect">
            <a:avLst/>
          </a:prstGeom>
          <a:noFill/>
        </p:spPr>
        <p:txBody>
          <a:bodyPr wrap="none" rtlCol="0">
            <a:spAutoFit/>
          </a:bodyPr>
          <a:lstStyle/>
          <a:p>
            <a:r>
              <a:rPr lang="zh-CN" altLang="en-US" sz="900" b="1" dirty="0">
                <a:solidFill>
                  <a:srgbClr val="FF0000"/>
                </a:solidFill>
                <a:latin typeface="微软雅黑" panose="020B0503020204020204" pitchFamily="34" charset="-122"/>
                <a:ea typeface="微软雅黑" panose="020B0503020204020204" pitchFamily="34" charset="-122"/>
              </a:rPr>
              <a:t>否</a:t>
            </a:r>
          </a:p>
        </p:txBody>
      </p:sp>
      <p:sp>
        <p:nvSpPr>
          <p:cNvPr id="73" name="文本框 54">
            <a:extLst>
              <a:ext uri="{FF2B5EF4-FFF2-40B4-BE49-F238E27FC236}">
                <a16:creationId xmlns:a16="http://schemas.microsoft.com/office/drawing/2014/main" xmlns="" id="{985A1CE7-F624-4E6F-965D-E21681C06006}"/>
              </a:ext>
            </a:extLst>
          </p:cNvPr>
          <p:cNvSpPr txBox="1"/>
          <p:nvPr/>
        </p:nvSpPr>
        <p:spPr>
          <a:xfrm>
            <a:off x="3730508" y="3825918"/>
            <a:ext cx="300082" cy="230832"/>
          </a:xfrm>
          <a:prstGeom prst="rect">
            <a:avLst/>
          </a:prstGeom>
          <a:noFill/>
        </p:spPr>
        <p:txBody>
          <a:bodyPr wrap="none" rtlCol="0">
            <a:spAutoFit/>
          </a:bodyPr>
          <a:lstStyle/>
          <a:p>
            <a:r>
              <a:rPr lang="zh-CN" altLang="en-US" sz="900" b="1" dirty="0">
                <a:solidFill>
                  <a:srgbClr val="FF0000"/>
                </a:solidFill>
                <a:latin typeface="微软雅黑" panose="020B0503020204020204" pitchFamily="34" charset="-122"/>
                <a:ea typeface="微软雅黑" panose="020B0503020204020204" pitchFamily="34" charset="-122"/>
              </a:rPr>
              <a:t>是</a:t>
            </a:r>
          </a:p>
        </p:txBody>
      </p:sp>
      <p:sp>
        <p:nvSpPr>
          <p:cNvPr id="74" name="文本框 55">
            <a:extLst>
              <a:ext uri="{FF2B5EF4-FFF2-40B4-BE49-F238E27FC236}">
                <a16:creationId xmlns:a16="http://schemas.microsoft.com/office/drawing/2014/main" xmlns="" id="{6304D0DD-136C-42FC-81EA-383C52BDD577}"/>
              </a:ext>
            </a:extLst>
          </p:cNvPr>
          <p:cNvSpPr txBox="1"/>
          <p:nvPr/>
        </p:nvSpPr>
        <p:spPr>
          <a:xfrm>
            <a:off x="3475723" y="1330742"/>
            <a:ext cx="530915" cy="230832"/>
          </a:xfrm>
          <a:prstGeom prst="rect">
            <a:avLst/>
          </a:prstGeom>
          <a:noFill/>
        </p:spPr>
        <p:txBody>
          <a:bodyPr wrap="none" rtlCol="0">
            <a:spAutoFit/>
          </a:bodyPr>
          <a:lstStyle/>
          <a:p>
            <a:r>
              <a:rPr lang="zh-CN" altLang="en-US" sz="900" b="1" dirty="0">
                <a:solidFill>
                  <a:srgbClr val="FF0000"/>
                </a:solidFill>
                <a:latin typeface="微软雅黑" panose="020B0503020204020204" pitchFamily="34" charset="-122"/>
                <a:ea typeface="微软雅黑" panose="020B0503020204020204" pitchFamily="34" charset="-122"/>
              </a:rPr>
              <a:t>有意识</a:t>
            </a:r>
          </a:p>
        </p:txBody>
      </p:sp>
      <p:sp>
        <p:nvSpPr>
          <p:cNvPr id="75" name="文本框 50">
            <a:extLst>
              <a:ext uri="{FF2B5EF4-FFF2-40B4-BE49-F238E27FC236}">
                <a16:creationId xmlns:a16="http://schemas.microsoft.com/office/drawing/2014/main" xmlns="" id="{236B3250-235B-4A5D-94AF-80DD4B0EE48D}"/>
              </a:ext>
            </a:extLst>
          </p:cNvPr>
          <p:cNvSpPr txBox="1"/>
          <p:nvPr/>
        </p:nvSpPr>
        <p:spPr>
          <a:xfrm>
            <a:off x="3418015" y="1903896"/>
            <a:ext cx="646331" cy="2308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a:solidFill>
                  <a:srgbClr val="FF0000"/>
                </a:solidFill>
                <a:latin typeface="微软雅黑" panose="020B0503020204020204" pitchFamily="34" charset="-122"/>
                <a:ea typeface="微软雅黑" panose="020B0503020204020204" pitchFamily="34" charset="-122"/>
              </a:rPr>
              <a:t>呼吸正常</a:t>
            </a:r>
          </a:p>
        </p:txBody>
      </p:sp>
      <p:pic>
        <p:nvPicPr>
          <p:cNvPr id="33" name="图片 32">
            <a:extLst>
              <a:ext uri="{FF2B5EF4-FFF2-40B4-BE49-F238E27FC236}">
                <a16:creationId xmlns:a16="http://schemas.microsoft.com/office/drawing/2014/main" xmlns="" id="{A69C9A29-2881-4B7F-B646-C939941F24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0189396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75" y="26749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组合 1"/>
          <p:cNvGrpSpPr/>
          <p:nvPr/>
        </p:nvGrpSpPr>
        <p:grpSpPr bwMode="auto">
          <a:xfrm>
            <a:off x="2267744" y="1239100"/>
            <a:ext cx="5640144" cy="3564898"/>
            <a:chOff x="1012955" y="632639"/>
            <a:chExt cx="6734961" cy="4520862"/>
          </a:xfrm>
        </p:grpSpPr>
        <p:sp>
          <p:nvSpPr>
            <p:cNvPr id="28" name="Freeform 56"/>
            <p:cNvSpPr/>
            <p:nvPr/>
          </p:nvSpPr>
          <p:spPr bwMode="auto">
            <a:xfrm>
              <a:off x="1993665" y="1981543"/>
              <a:ext cx="2532469" cy="3171958"/>
            </a:xfrm>
            <a:custGeom>
              <a:avLst/>
              <a:gdLst>
                <a:gd name="T0" fmla="*/ 2147483647 w 454"/>
                <a:gd name="T1" fmla="*/ 2147483647 h 569"/>
                <a:gd name="T2" fmla="*/ 2147483647 w 454"/>
                <a:gd name="T3" fmla="*/ 2147483647 h 569"/>
                <a:gd name="T4" fmla="*/ 2147483647 w 454"/>
                <a:gd name="T5" fmla="*/ 2147483647 h 569"/>
                <a:gd name="T6" fmla="*/ 2147483647 w 454"/>
                <a:gd name="T7" fmla="*/ 2147483647 h 569"/>
                <a:gd name="T8" fmla="*/ 2147483647 w 454"/>
                <a:gd name="T9" fmla="*/ 2147483647 h 569"/>
                <a:gd name="T10" fmla="*/ 2147483647 w 454"/>
                <a:gd name="T11" fmla="*/ 2147483647 h 569"/>
                <a:gd name="T12" fmla="*/ 2147483647 w 454"/>
                <a:gd name="T13" fmla="*/ 2147483647 h 569"/>
                <a:gd name="T14" fmla="*/ 2147483647 w 454"/>
                <a:gd name="T15" fmla="*/ 2147483647 h 569"/>
                <a:gd name="T16" fmla="*/ 2147483647 w 454"/>
                <a:gd name="T17" fmla="*/ 2147483647 h 569"/>
                <a:gd name="T18" fmla="*/ 2147483647 w 454"/>
                <a:gd name="T19" fmla="*/ 2147483647 h 569"/>
                <a:gd name="T20" fmla="*/ 2147483647 w 454"/>
                <a:gd name="T21" fmla="*/ 2147483647 h 569"/>
                <a:gd name="T22" fmla="*/ 2147483647 w 454"/>
                <a:gd name="T23" fmla="*/ 2147483647 h 569"/>
                <a:gd name="T24" fmla="*/ 2147483647 w 454"/>
                <a:gd name="T25" fmla="*/ 2147483647 h 569"/>
                <a:gd name="T26" fmla="*/ 2147483647 w 454"/>
                <a:gd name="T27" fmla="*/ 2147483647 h 569"/>
                <a:gd name="T28" fmla="*/ 2147483647 w 454"/>
                <a:gd name="T29" fmla="*/ 2147483647 h 569"/>
                <a:gd name="T30" fmla="*/ 2147483647 w 454"/>
                <a:gd name="T31" fmla="*/ 2147483647 h 569"/>
                <a:gd name="T32" fmla="*/ 2147483647 w 454"/>
                <a:gd name="T33" fmla="*/ 2147483647 h 569"/>
                <a:gd name="T34" fmla="*/ 2147483647 w 454"/>
                <a:gd name="T35" fmla="*/ 2147483647 h 569"/>
                <a:gd name="T36" fmla="*/ 2147483647 w 454"/>
                <a:gd name="T37" fmla="*/ 2147483647 h 569"/>
                <a:gd name="T38" fmla="*/ 2147483647 w 454"/>
                <a:gd name="T39" fmla="*/ 2147483647 h 569"/>
                <a:gd name="T40" fmla="*/ 2147483647 w 454"/>
                <a:gd name="T41" fmla="*/ 2147483647 h 569"/>
                <a:gd name="T42" fmla="*/ 2147483647 w 454"/>
                <a:gd name="T43" fmla="*/ 2147483647 h 569"/>
                <a:gd name="T44" fmla="*/ 2147483647 w 454"/>
                <a:gd name="T45" fmla="*/ 2147483647 h 569"/>
                <a:gd name="T46" fmla="*/ 2147483647 w 454"/>
                <a:gd name="T47" fmla="*/ 2147483647 h 569"/>
                <a:gd name="T48" fmla="*/ 2147483647 w 454"/>
                <a:gd name="T49" fmla="*/ 2147483647 h 569"/>
                <a:gd name="T50" fmla="*/ 2147483647 w 454"/>
                <a:gd name="T51" fmla="*/ 2147483647 h 569"/>
                <a:gd name="T52" fmla="*/ 2147483647 w 454"/>
                <a:gd name="T53" fmla="*/ 2147483647 h 569"/>
                <a:gd name="T54" fmla="*/ 2147483647 w 454"/>
                <a:gd name="T55" fmla="*/ 2147483647 h 569"/>
                <a:gd name="T56" fmla="*/ 2147483647 w 454"/>
                <a:gd name="T57" fmla="*/ 2147483647 h 569"/>
                <a:gd name="T58" fmla="*/ 2147483647 w 454"/>
                <a:gd name="T59" fmla="*/ 2147483647 h 569"/>
                <a:gd name="T60" fmla="*/ 2147483647 w 454"/>
                <a:gd name="T61" fmla="*/ 2147483647 h 569"/>
                <a:gd name="T62" fmla="*/ 2147483647 w 454"/>
                <a:gd name="T63" fmla="*/ 2147483647 h 569"/>
                <a:gd name="T64" fmla="*/ 2147483647 w 454"/>
                <a:gd name="T65" fmla="*/ 2147483647 h 569"/>
                <a:gd name="T66" fmla="*/ 2147483647 w 454"/>
                <a:gd name="T67" fmla="*/ 0 h 569"/>
                <a:gd name="T68" fmla="*/ 2147483647 w 454"/>
                <a:gd name="T69" fmla="*/ 2147483647 h 569"/>
                <a:gd name="T70" fmla="*/ 2147483647 w 454"/>
                <a:gd name="T71" fmla="*/ 2147483647 h 569"/>
                <a:gd name="T72" fmla="*/ 2147483647 w 454"/>
                <a:gd name="T73" fmla="*/ 2147483647 h 569"/>
                <a:gd name="T74" fmla="*/ 2147483647 w 454"/>
                <a:gd name="T75" fmla="*/ 2147483647 h 569"/>
                <a:gd name="T76" fmla="*/ 2147483647 w 454"/>
                <a:gd name="T77" fmla="*/ 2147483647 h 569"/>
                <a:gd name="T78" fmla="*/ 2147483647 w 454"/>
                <a:gd name="T79" fmla="*/ 2147483647 h 569"/>
                <a:gd name="T80" fmla="*/ 0 w 454"/>
                <a:gd name="T81" fmla="*/ 2147483647 h 569"/>
                <a:gd name="T82" fmla="*/ 2147483647 w 454"/>
                <a:gd name="T83" fmla="*/ 2147483647 h 569"/>
                <a:gd name="T84" fmla="*/ 2147483647 w 454"/>
                <a:gd name="T85" fmla="*/ 2147483647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4"/>
                <a:gd name="T130" fmla="*/ 0 h 569"/>
                <a:gd name="T131" fmla="*/ 454 w 454"/>
                <a:gd name="T132" fmla="*/ 569 h 5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Oval 12"/>
            <p:cNvSpPr/>
            <p:nvPr/>
          </p:nvSpPr>
          <p:spPr>
            <a:xfrm>
              <a:off x="2488658" y="1942695"/>
              <a:ext cx="453140" cy="452671"/>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0" name="Oval 13"/>
            <p:cNvSpPr/>
            <p:nvPr/>
          </p:nvSpPr>
          <p:spPr>
            <a:xfrm>
              <a:off x="3707820" y="3055072"/>
              <a:ext cx="453140" cy="452671"/>
            </a:xfrm>
            <a:prstGeom prst="ellipse">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1" name="Oval 16"/>
            <p:cNvSpPr/>
            <p:nvPr/>
          </p:nvSpPr>
          <p:spPr>
            <a:xfrm>
              <a:off x="3091646" y="632639"/>
              <a:ext cx="593398" cy="593034"/>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2" name="Oval 18"/>
            <p:cNvSpPr/>
            <p:nvPr/>
          </p:nvSpPr>
          <p:spPr>
            <a:xfrm>
              <a:off x="1155611" y="1866664"/>
              <a:ext cx="505887" cy="506477"/>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3" name="Oval 19"/>
            <p:cNvSpPr/>
            <p:nvPr/>
          </p:nvSpPr>
          <p:spPr>
            <a:xfrm>
              <a:off x="3801325" y="1919301"/>
              <a:ext cx="652138" cy="652689"/>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4" name="Oval 26"/>
            <p:cNvSpPr/>
            <p:nvPr/>
          </p:nvSpPr>
          <p:spPr>
            <a:xfrm>
              <a:off x="2911828" y="2786043"/>
              <a:ext cx="130668" cy="1310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9" name="Oval 29"/>
            <p:cNvSpPr/>
            <p:nvPr/>
          </p:nvSpPr>
          <p:spPr>
            <a:xfrm>
              <a:off x="2688854" y="1347321"/>
              <a:ext cx="987798" cy="9883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0" name="Oval 31"/>
            <p:cNvSpPr/>
            <p:nvPr/>
          </p:nvSpPr>
          <p:spPr>
            <a:xfrm>
              <a:off x="2181769" y="3147478"/>
              <a:ext cx="332063" cy="333362"/>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1" name="Oval 37"/>
            <p:cNvSpPr/>
            <p:nvPr/>
          </p:nvSpPr>
          <p:spPr>
            <a:xfrm>
              <a:off x="4910200" y="3398962"/>
              <a:ext cx="281714" cy="281896"/>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42" name="组合 12"/>
            <p:cNvGrpSpPr>
              <a:grpSpLocks noChangeAspect="1"/>
            </p:cNvGrpSpPr>
            <p:nvPr/>
          </p:nvGrpSpPr>
          <p:grpSpPr>
            <a:xfrm>
              <a:off x="1665224" y="681499"/>
              <a:ext cx="1334249" cy="1334249"/>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75" name="椭圆 74"/>
              <p:cNvSpPr/>
              <p:nvPr/>
            </p:nvSpPr>
            <p:spPr>
              <a:xfrm>
                <a:off x="392114" y="760414"/>
                <a:ext cx="3788672" cy="37886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43" name="椭圆 42"/>
            <p:cNvSpPr/>
            <p:nvPr/>
          </p:nvSpPr>
          <p:spPr>
            <a:xfrm>
              <a:off x="2124228" y="3375568"/>
              <a:ext cx="677312" cy="677252"/>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sp>
          <p:nvSpPr>
            <p:cNvPr id="44" name="椭圆 43"/>
            <p:cNvSpPr/>
            <p:nvPr/>
          </p:nvSpPr>
          <p:spPr>
            <a:xfrm>
              <a:off x="1442119" y="2224590"/>
              <a:ext cx="275720" cy="274878"/>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nvGrpSpPr>
            <p:cNvPr id="45" name="组合 17"/>
            <p:cNvGrpSpPr/>
            <p:nvPr/>
          </p:nvGrpSpPr>
          <p:grpSpPr>
            <a:xfrm>
              <a:off x="3491880" y="2322474"/>
              <a:ext cx="350078" cy="350078"/>
              <a:chOff x="304800" y="673100"/>
              <a:chExt cx="4000500" cy="4000500"/>
            </a:xfrm>
            <a:effectLst>
              <a:outerShdw blurRad="381000" dist="152400" dir="8100000" algn="tr" rotWithShape="0">
                <a:prstClr val="black">
                  <a:alpha val="7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73" name="椭圆 7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grpSp>
          <p:nvGrpSpPr>
            <p:cNvPr id="46" name="组合 20"/>
            <p:cNvGrpSpPr/>
            <p:nvPr/>
          </p:nvGrpSpPr>
          <p:grpSpPr>
            <a:xfrm>
              <a:off x="3691640" y="987574"/>
              <a:ext cx="1121993" cy="1121993"/>
              <a:chOff x="304800" y="673100"/>
              <a:chExt cx="4000500" cy="4000500"/>
            </a:xfrm>
            <a:effectLst>
              <a:outerShdw blurRad="317500" dist="1905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71" name="椭圆 70"/>
              <p:cNvSpPr/>
              <p:nvPr/>
            </p:nvSpPr>
            <p:spPr>
              <a:xfrm>
                <a:off x="392113" y="760413"/>
                <a:ext cx="3786593" cy="37865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grpSp>
          <p:nvGrpSpPr>
            <p:cNvPr id="51" name="组合 23"/>
            <p:cNvGrpSpPr/>
            <p:nvPr/>
          </p:nvGrpSpPr>
          <p:grpSpPr>
            <a:xfrm>
              <a:off x="1410404" y="3364863"/>
              <a:ext cx="219777" cy="219777"/>
              <a:chOff x="304800" y="673100"/>
              <a:chExt cx="4000500" cy="4000500"/>
            </a:xfrm>
            <a:effectLst>
              <a:outerShdw blurRad="381000" dist="152400" dir="8100000" algn="tr" rotWithShape="0">
                <a:prstClr val="black">
                  <a:alpha val="7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69" name="椭圆 6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grpSp>
          <p:nvGrpSpPr>
            <p:cNvPr id="52" name="组合 26"/>
            <p:cNvGrpSpPr/>
            <p:nvPr/>
          </p:nvGrpSpPr>
          <p:grpSpPr>
            <a:xfrm>
              <a:off x="1012955" y="2397302"/>
              <a:ext cx="1108800" cy="1108800"/>
              <a:chOff x="304800" y="673100"/>
              <a:chExt cx="3903401" cy="3903401"/>
            </a:xfrm>
            <a:effectLst>
              <a:outerShdw blurRad="381000" dist="152400" dir="8100000" algn="tr" rotWithShape="0">
                <a:prstClr val="black">
                  <a:alpha val="70000"/>
                </a:prstClr>
              </a:outerShdw>
            </a:effectLst>
          </p:grpSpPr>
          <p:sp>
            <p:nvSpPr>
              <p:cNvPr id="66" name="同心圆 65"/>
              <p:cNvSpPr/>
              <p:nvPr/>
            </p:nvSpPr>
            <p:spPr>
              <a:xfrm>
                <a:off x="304800" y="673100"/>
                <a:ext cx="3903401" cy="3903401"/>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67" name="椭圆 66"/>
              <p:cNvSpPr/>
              <p:nvPr/>
            </p:nvSpPr>
            <p:spPr>
              <a:xfrm>
                <a:off x="412369" y="771850"/>
                <a:ext cx="3675280" cy="367528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53" name="椭圆 52"/>
            <p:cNvSpPr/>
            <p:nvPr/>
          </p:nvSpPr>
          <p:spPr>
            <a:xfrm>
              <a:off x="3264270" y="1548508"/>
              <a:ext cx="371623" cy="371962"/>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sp>
          <p:nvSpPr>
            <p:cNvPr id="54" name="椭圆 53"/>
            <p:cNvSpPr/>
            <p:nvPr/>
          </p:nvSpPr>
          <p:spPr>
            <a:xfrm>
              <a:off x="3278656" y="4511340"/>
              <a:ext cx="137860" cy="13685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nvGrpSpPr>
            <p:cNvPr id="55" name="组合 31"/>
            <p:cNvGrpSpPr/>
            <p:nvPr/>
          </p:nvGrpSpPr>
          <p:grpSpPr>
            <a:xfrm>
              <a:off x="4313536" y="2205148"/>
              <a:ext cx="838805" cy="838805"/>
              <a:chOff x="304800" y="673100"/>
              <a:chExt cx="4000500" cy="4000500"/>
            </a:xfrm>
            <a:effectLst>
              <a:outerShdw blurRad="317500" dist="1905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65" name="椭圆 64"/>
              <p:cNvSpPr/>
              <p:nvPr/>
            </p:nvSpPr>
            <p:spPr>
              <a:xfrm>
                <a:off x="437534" y="794478"/>
                <a:ext cx="3742935" cy="374293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56" name="TextBox 34"/>
            <p:cNvSpPr txBox="1">
              <a:spLocks noChangeArrowheads="1"/>
            </p:cNvSpPr>
            <p:nvPr/>
          </p:nvSpPr>
          <p:spPr bwMode="auto">
            <a:xfrm>
              <a:off x="6000119" y="1734489"/>
              <a:ext cx="1747797" cy="66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C00000"/>
                  </a:solidFill>
                  <a:latin typeface="微软雅黑" panose="020B0503020204020204" pitchFamily="34" charset="-122"/>
                  <a:ea typeface="微软雅黑" panose="020B0503020204020204" pitchFamily="34" charset="-122"/>
                  <a:cs typeface="+mn-ea"/>
                </a:rPr>
                <a:t>谢  谢</a:t>
              </a:r>
            </a:p>
          </p:txBody>
        </p:sp>
        <p:grpSp>
          <p:nvGrpSpPr>
            <p:cNvPr id="57" name="组合 35"/>
            <p:cNvGrpSpPr/>
            <p:nvPr/>
          </p:nvGrpSpPr>
          <p:grpSpPr>
            <a:xfrm>
              <a:off x="1901722" y="2340537"/>
              <a:ext cx="450755" cy="450755"/>
              <a:chOff x="304800" y="673100"/>
              <a:chExt cx="4000500" cy="4000500"/>
            </a:xfrm>
            <a:effectLst>
              <a:outerShdw blurRad="381000" dist="152400" dir="8100000" algn="tr" rotWithShape="0">
                <a:prstClr val="black">
                  <a:alpha val="7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63" name="椭圆 6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grpSp>
          <p:nvGrpSpPr>
            <p:cNvPr id="58" name="组合 38"/>
            <p:cNvGrpSpPr/>
            <p:nvPr/>
          </p:nvGrpSpPr>
          <p:grpSpPr>
            <a:xfrm>
              <a:off x="4607307" y="1588020"/>
              <a:ext cx="406161" cy="406161"/>
              <a:chOff x="304800" y="673100"/>
              <a:chExt cx="4000500" cy="4000500"/>
            </a:xfrm>
            <a:effectLst>
              <a:outerShdw blurRad="381000" dist="152400" dir="8100000" algn="tr" rotWithShape="0">
                <a:prstClr val="black">
                  <a:alpha val="7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61" name="椭圆 6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59" name="椭圆 58"/>
            <p:cNvSpPr/>
            <p:nvPr/>
          </p:nvSpPr>
          <p:spPr>
            <a:xfrm>
              <a:off x="4885026" y="1491193"/>
              <a:ext cx="288907" cy="28891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2" name="TextBox 1"/>
          <p:cNvSpPr txBox="1"/>
          <p:nvPr/>
        </p:nvSpPr>
        <p:spPr>
          <a:xfrm>
            <a:off x="0" y="4803998"/>
            <a:ext cx="9144000" cy="369332"/>
          </a:xfrm>
          <a:prstGeom prst="rect">
            <a:avLst/>
          </a:prstGeom>
          <a:solidFill>
            <a:srgbClr val="C00000"/>
          </a:solidFill>
        </p:spPr>
        <p:txBody>
          <a:bodyPr wrap="square" rtlCol="0">
            <a:spAutoFit/>
          </a:bodyPr>
          <a:lstStyle/>
          <a:p>
            <a:endParaRPr lang="zh-CN" altLang="en-US" dirty="0"/>
          </a:p>
        </p:txBody>
      </p:sp>
      <p:sp>
        <p:nvSpPr>
          <p:cNvPr id="48" name="矩形 47"/>
          <p:cNvSpPr/>
          <p:nvPr/>
        </p:nvSpPr>
        <p:spPr>
          <a:xfrm>
            <a:off x="7157618" y="4439602"/>
            <a:ext cx="1518838" cy="292388"/>
          </a:xfrm>
          <a:prstGeom prst="rect">
            <a:avLst/>
          </a:prstGeom>
        </p:spPr>
        <p:txBody>
          <a:bodyPr wrap="square">
            <a:spAutoFit/>
          </a:bodyPr>
          <a:lstStyle/>
          <a:p>
            <a:pPr marL="0" marR="0" lvl="0" indent="0" algn="l" defTabSz="963295" rtl="0" eaLnBrk="1" fontAlgn="auto" latinLnBrk="0" hangingPunct="1">
              <a:lnSpc>
                <a:spcPct val="100000"/>
              </a:lnSpc>
              <a:spcBef>
                <a:spcPts val="0"/>
              </a:spcBef>
              <a:spcAft>
                <a:spcPts val="0"/>
              </a:spcAft>
              <a:buClrTx/>
              <a:buSzTx/>
              <a:buFontTx/>
              <a:buNone/>
              <a:tabLst/>
              <a:defRPr/>
            </a:pPr>
            <a:r>
              <a:rPr kumimoji="0" lang="zh-CN" altLang="en-US"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红      字救在身边</a:t>
            </a:r>
          </a:p>
        </p:txBody>
      </p:sp>
      <p:pic>
        <p:nvPicPr>
          <p:cNvPr id="4" name="图片 3">
            <a:extLst>
              <a:ext uri="{FF2B5EF4-FFF2-40B4-BE49-F238E27FC236}">
                <a16:creationId xmlns:a16="http://schemas.microsoft.com/office/drawing/2014/main" xmlns="" id="{37486287-F676-4D7C-820E-417887F2A3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52320" y="4477784"/>
            <a:ext cx="216024" cy="216024"/>
          </a:xfrm>
          <a:prstGeom prst="rect">
            <a:avLst/>
          </a:prstGeom>
        </p:spPr>
      </p:pic>
    </p:spTree>
    <p:custDataLst>
      <p:tags r:id="rId1"/>
    </p:custDataLst>
    <p:extLst>
      <p:ext uri="{BB962C8B-B14F-4D97-AF65-F5344CB8AC3E}">
        <p14:creationId xmlns:p14="http://schemas.microsoft.com/office/powerpoint/2010/main" val="37350760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心搏骤停</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3" name="内容占位符 4">
            <a:extLst>
              <a:ext uri="{FF2B5EF4-FFF2-40B4-BE49-F238E27FC236}">
                <a16:creationId xmlns:a16="http://schemas.microsoft.com/office/drawing/2014/main" xmlns="" id="{9AF94265-648B-4B45-B8DC-A30058FA2FFB}"/>
              </a:ext>
            </a:extLst>
          </p:cNvPr>
          <p:cNvSpPr/>
          <p:nvPr/>
        </p:nvSpPr>
        <p:spPr bwMode="auto">
          <a:xfrm>
            <a:off x="971600" y="1333202"/>
            <a:ext cx="7128792" cy="2102644"/>
          </a:xfrm>
          <a:prstGeom prst="rect">
            <a:avLst/>
          </a:prstGeom>
          <a:noFill/>
          <a:ln w="57150">
            <a:noFill/>
            <a:miter lim="800000"/>
          </a:ln>
        </p:spPr>
        <p:txBody>
          <a:bodyPr/>
          <a:lstStyle/>
          <a:p>
            <a:pPr marL="478631" indent="-342900">
              <a:lnSpc>
                <a:spcPct val="15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心脏有效泵血功能突然丧失，导致血液循环停止，全身各个脏器的血液供应完全中断，如不及时恢复心搏，患者可发生临床死亡</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marL="478631" indent="-342900">
              <a:lnSpc>
                <a:spcPct val="15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分为心源性和非心源性</a:t>
            </a:r>
          </a:p>
        </p:txBody>
      </p:sp>
      <p:pic>
        <p:nvPicPr>
          <p:cNvPr id="9" name="图片 8">
            <a:extLst>
              <a:ext uri="{FF2B5EF4-FFF2-40B4-BE49-F238E27FC236}">
                <a16:creationId xmlns:a16="http://schemas.microsoft.com/office/drawing/2014/main" xmlns="" id="{6071E4BA-2DD8-4674-BA5F-755CF6D3F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21896945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院外心搏骤停生存链</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9" name="图片 8">
            <a:extLst>
              <a:ext uri="{FF2B5EF4-FFF2-40B4-BE49-F238E27FC236}">
                <a16:creationId xmlns:a16="http://schemas.microsoft.com/office/drawing/2014/main" xmlns="" id="{1CFFEC3B-5983-45F4-9793-1256B0B127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708" y="771550"/>
            <a:ext cx="6599644" cy="1471205"/>
          </a:xfrm>
          <a:prstGeom prst="rect">
            <a:avLst/>
          </a:prstGeom>
        </p:spPr>
      </p:pic>
      <p:sp>
        <p:nvSpPr>
          <p:cNvPr id="10" name="圆角矩形 9">
            <a:extLst>
              <a:ext uri="{FF2B5EF4-FFF2-40B4-BE49-F238E27FC236}">
                <a16:creationId xmlns:a16="http://schemas.microsoft.com/office/drawing/2014/main" xmlns="" id="{4F7DAD83-F973-4DE9-9EF0-2EC7A6028920}"/>
              </a:ext>
            </a:extLst>
          </p:cNvPr>
          <p:cNvSpPr/>
          <p:nvPr/>
        </p:nvSpPr>
        <p:spPr>
          <a:xfrm>
            <a:off x="2267744" y="2314762"/>
            <a:ext cx="4294107" cy="2489236"/>
          </a:xfrm>
          <a:prstGeom prst="roundRect">
            <a:avLst/>
          </a:prstGeom>
          <a:noFill/>
          <a:ln w="19050">
            <a:solidFill>
              <a:srgbClr val="C00000"/>
            </a:solidFill>
            <a:miter lim="800000"/>
          </a:ln>
        </p:spPr>
        <p:txBody>
          <a:bodyPr/>
          <a:lstStyle/>
          <a:p>
            <a:pPr marL="135731">
              <a:lnSpc>
                <a:spcPct val="120000"/>
              </a:lnSpc>
              <a:spcBef>
                <a:spcPts val="450"/>
              </a:spcBef>
            </a:pPr>
            <a:r>
              <a:rPr lang="zh-CN" altLang="en-US" dirty="0">
                <a:latin typeface="微软雅黑" panose="020B0503020204020204" pitchFamily="34" charset="-122"/>
                <a:ea typeface="微软雅黑" panose="020B0503020204020204" pitchFamily="34" charset="-122"/>
              </a:rPr>
              <a:t>环节：</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尽早识别、求救</a:t>
            </a:r>
            <a:endParaRPr lang="en-US" altLang="zh-CN" dirty="0">
              <a:latin typeface="微软雅黑" panose="020B0503020204020204" pitchFamily="34" charset="-122"/>
              <a:ea typeface="微软雅黑" panose="020B0503020204020204" pitchFamily="34" charset="-122"/>
            </a:endParaRPr>
          </a:p>
          <a:p>
            <a:pPr marL="135731">
              <a:lnSpc>
                <a:spcPct val="120000"/>
              </a:lnSpc>
              <a:spcBef>
                <a:spcPts val="450"/>
              </a:spcBef>
            </a:pPr>
            <a:r>
              <a:rPr lang="en-US" altLang="zh-CN" dirty="0">
                <a:latin typeface="微软雅黑" panose="020B0503020204020204" pitchFamily="34" charset="-122"/>
                <a:ea typeface="微软雅黑" panose="020B0503020204020204" pitchFamily="34" charset="-122"/>
              </a:rPr>
              <a:t>          2.</a:t>
            </a:r>
            <a:r>
              <a:rPr lang="zh-CN" altLang="en-US" dirty="0">
                <a:latin typeface="微软雅黑" panose="020B0503020204020204" pitchFamily="34" charset="-122"/>
                <a:ea typeface="微软雅黑" panose="020B0503020204020204" pitchFamily="34" charset="-122"/>
              </a:rPr>
              <a:t>尽早心肺复苏</a:t>
            </a:r>
            <a:endParaRPr lang="en-US" altLang="zh-CN" dirty="0">
              <a:latin typeface="微软雅黑" panose="020B0503020204020204" pitchFamily="34" charset="-122"/>
              <a:ea typeface="微软雅黑" panose="020B0503020204020204" pitchFamily="34" charset="-122"/>
            </a:endParaRPr>
          </a:p>
          <a:p>
            <a:pPr marL="135731">
              <a:lnSpc>
                <a:spcPct val="120000"/>
              </a:lnSpc>
              <a:spcBef>
                <a:spcPts val="450"/>
              </a:spcBef>
            </a:pPr>
            <a:r>
              <a:rPr lang="en-US" altLang="zh-CN" dirty="0">
                <a:latin typeface="微软雅黑" panose="020B0503020204020204" pitchFamily="34" charset="-122"/>
                <a:ea typeface="微软雅黑" panose="020B0503020204020204" pitchFamily="34" charset="-122"/>
              </a:rPr>
              <a:t>          3.</a:t>
            </a:r>
            <a:r>
              <a:rPr lang="zh-CN" altLang="en-US" dirty="0">
                <a:latin typeface="微软雅黑" panose="020B0503020204020204" pitchFamily="34" charset="-122"/>
                <a:ea typeface="微软雅黑" panose="020B0503020204020204" pitchFamily="34" charset="-122"/>
              </a:rPr>
              <a:t>尽早电除颤 </a:t>
            </a:r>
            <a:endParaRPr lang="en-US" altLang="zh-CN" dirty="0">
              <a:latin typeface="微软雅黑" panose="020B0503020204020204" pitchFamily="34" charset="-122"/>
              <a:ea typeface="微软雅黑" panose="020B0503020204020204" pitchFamily="34" charset="-122"/>
            </a:endParaRPr>
          </a:p>
          <a:p>
            <a:pPr marL="135731">
              <a:lnSpc>
                <a:spcPct val="120000"/>
              </a:lnSpc>
              <a:spcBef>
                <a:spcPts val="450"/>
              </a:spcBef>
            </a:pPr>
            <a:r>
              <a:rPr lang="en-US" altLang="zh-CN" dirty="0">
                <a:latin typeface="微软雅黑" panose="020B0503020204020204" pitchFamily="34" charset="-122"/>
                <a:ea typeface="微软雅黑" panose="020B0503020204020204" pitchFamily="34" charset="-122"/>
              </a:rPr>
              <a:t>          4.</a:t>
            </a:r>
            <a:r>
              <a:rPr lang="zh-CN" altLang="en-US" dirty="0">
                <a:latin typeface="微软雅黑" panose="020B0503020204020204" pitchFamily="34" charset="-122"/>
                <a:ea typeface="微软雅黑" panose="020B0503020204020204" pitchFamily="34" charset="-122"/>
              </a:rPr>
              <a:t>尽早高级生命支持</a:t>
            </a:r>
            <a:endParaRPr lang="en-US" altLang="zh-CN" dirty="0">
              <a:latin typeface="微软雅黑" panose="020B0503020204020204" pitchFamily="34" charset="-122"/>
              <a:ea typeface="微软雅黑" panose="020B0503020204020204" pitchFamily="34" charset="-122"/>
            </a:endParaRPr>
          </a:p>
          <a:p>
            <a:pPr marL="135731">
              <a:lnSpc>
                <a:spcPct val="120000"/>
              </a:lnSpc>
              <a:spcBef>
                <a:spcPts val="450"/>
              </a:spcBef>
            </a:pPr>
            <a:r>
              <a:rPr lang="en-US" altLang="zh-CN" dirty="0">
                <a:latin typeface="微软雅黑" panose="020B0503020204020204" pitchFamily="34" charset="-122"/>
                <a:ea typeface="微软雅黑" panose="020B0503020204020204" pitchFamily="34" charset="-122"/>
              </a:rPr>
              <a:t>          5.</a:t>
            </a:r>
            <a:r>
              <a:rPr lang="zh-CN" altLang="en-US" dirty="0">
                <a:latin typeface="微软雅黑" panose="020B0503020204020204" pitchFamily="34" charset="-122"/>
                <a:ea typeface="微软雅黑" panose="020B0503020204020204" pitchFamily="34" charset="-122"/>
              </a:rPr>
              <a:t>心搏骤停后的综合救治</a:t>
            </a:r>
            <a:endParaRPr lang="en-US" altLang="zh-CN" dirty="0">
              <a:latin typeface="微软雅黑" panose="020B0503020204020204" pitchFamily="34" charset="-122"/>
              <a:ea typeface="微软雅黑" panose="020B0503020204020204" pitchFamily="34" charset="-122"/>
            </a:endParaRPr>
          </a:p>
          <a:p>
            <a:pPr marL="135731">
              <a:lnSpc>
                <a:spcPct val="120000"/>
              </a:lnSpc>
              <a:spcBef>
                <a:spcPts val="450"/>
              </a:spcBef>
            </a:pPr>
            <a:r>
              <a:rPr lang="en-US" altLang="zh-CN" dirty="0">
                <a:latin typeface="微软雅黑" panose="020B0503020204020204" pitchFamily="34" charset="-122"/>
                <a:ea typeface="微软雅黑" panose="020B0503020204020204" pitchFamily="34" charset="-122"/>
              </a:rPr>
              <a:t>          6.</a:t>
            </a:r>
            <a:r>
              <a:rPr lang="zh-CN" altLang="en-US" dirty="0">
                <a:latin typeface="微软雅黑" panose="020B0503020204020204" pitchFamily="34" charset="-122"/>
                <a:ea typeface="微软雅黑" panose="020B0503020204020204" pitchFamily="34" charset="-122"/>
              </a:rPr>
              <a:t>康复</a:t>
            </a:r>
          </a:p>
        </p:txBody>
      </p:sp>
      <p:pic>
        <p:nvPicPr>
          <p:cNvPr id="12" name="图片 11">
            <a:extLst>
              <a:ext uri="{FF2B5EF4-FFF2-40B4-BE49-F238E27FC236}">
                <a16:creationId xmlns:a16="http://schemas.microsoft.com/office/drawing/2014/main" xmlns="" id="{D03021E7-326C-47CE-B4A3-C75E89FF71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482848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什么是心肺复苏</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nvGrpSpPr>
          <p:cNvPr id="11" name="组合 10">
            <a:extLst>
              <a:ext uri="{FF2B5EF4-FFF2-40B4-BE49-F238E27FC236}">
                <a16:creationId xmlns:a16="http://schemas.microsoft.com/office/drawing/2014/main" xmlns="" id="{38D2462A-DF77-4115-B60F-EB862BAB6D08}"/>
              </a:ext>
            </a:extLst>
          </p:cNvPr>
          <p:cNvGrpSpPr/>
          <p:nvPr/>
        </p:nvGrpSpPr>
        <p:grpSpPr>
          <a:xfrm>
            <a:off x="-2255190" y="411509"/>
            <a:ext cx="9477918" cy="4656173"/>
            <a:chOff x="-1954176" y="243664"/>
            <a:chExt cx="9477918" cy="4656173"/>
          </a:xfrm>
        </p:grpSpPr>
        <p:sp>
          <p:nvSpPr>
            <p:cNvPr id="12" name="空心弧 11">
              <a:extLst>
                <a:ext uri="{FF2B5EF4-FFF2-40B4-BE49-F238E27FC236}">
                  <a16:creationId xmlns:a16="http://schemas.microsoft.com/office/drawing/2014/main" xmlns="" id="{08245228-A9C8-4393-87B8-FC2CDFB716D1}"/>
                </a:ext>
              </a:extLst>
            </p:cNvPr>
            <p:cNvSpPr/>
            <p:nvPr/>
          </p:nvSpPr>
          <p:spPr>
            <a:xfrm>
              <a:off x="-1954176" y="243664"/>
              <a:ext cx="4656173" cy="4656173"/>
            </a:xfrm>
            <a:prstGeom prst="blockArc">
              <a:avLst>
                <a:gd name="adj1" fmla="val 18900000"/>
                <a:gd name="adj2" fmla="val 2700000"/>
                <a:gd name="adj3" fmla="val 464"/>
              </a:avLst>
            </a:prstGeom>
            <a:ln w="28575">
              <a:solidFill>
                <a:srgbClr val="C00000"/>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lumMod val="75000"/>
                    <a:lumOff val="25000"/>
                  </a:schemeClr>
                </a:solidFill>
              </a:endParaRPr>
            </a:p>
          </p:txBody>
        </p:sp>
        <p:sp>
          <p:nvSpPr>
            <p:cNvPr id="13" name="任意多边形: 形状 3">
              <a:extLst>
                <a:ext uri="{FF2B5EF4-FFF2-40B4-BE49-F238E27FC236}">
                  <a16:creationId xmlns:a16="http://schemas.microsoft.com/office/drawing/2014/main" xmlns="" id="{006DB34A-0592-4EB0-9EAF-70096313D3E7}"/>
                </a:ext>
              </a:extLst>
            </p:cNvPr>
            <p:cNvSpPr/>
            <p:nvPr/>
          </p:nvSpPr>
          <p:spPr>
            <a:xfrm>
              <a:off x="2345387" y="1109287"/>
              <a:ext cx="5178355" cy="531729"/>
            </a:xfrm>
            <a:custGeom>
              <a:avLst/>
              <a:gdLst>
                <a:gd name="connsiteX0" fmla="*/ 0 w 5178355"/>
                <a:gd name="connsiteY0" fmla="*/ 0 h 531729"/>
                <a:gd name="connsiteX1" fmla="*/ 5178355 w 5178355"/>
                <a:gd name="connsiteY1" fmla="*/ 0 h 531729"/>
                <a:gd name="connsiteX2" fmla="*/ 5178355 w 5178355"/>
                <a:gd name="connsiteY2" fmla="*/ 531729 h 531729"/>
                <a:gd name="connsiteX3" fmla="*/ 0 w 5178355"/>
                <a:gd name="connsiteY3" fmla="*/ 531729 h 531729"/>
                <a:gd name="connsiteX4" fmla="*/ 0 w 5178355"/>
                <a:gd name="connsiteY4" fmla="*/ 0 h 53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355" h="531729">
                  <a:moveTo>
                    <a:pt x="0" y="0"/>
                  </a:moveTo>
                  <a:lnTo>
                    <a:pt x="5178355" y="0"/>
                  </a:lnTo>
                  <a:lnTo>
                    <a:pt x="5178355" y="531729"/>
                  </a:lnTo>
                  <a:lnTo>
                    <a:pt x="0" y="531729"/>
                  </a:lnTo>
                  <a:lnTo>
                    <a:pt x="0" y="0"/>
                  </a:lnTo>
                  <a:close/>
                </a:path>
              </a:pathLst>
            </a:custGeom>
            <a:ln w="28575">
              <a:solidFill>
                <a:srgbClr val="C0000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22060" tIns="53340" rIns="53340" bIns="53340" numCol="1" spcCol="1270" anchor="ctr" anchorCtr="0">
              <a:noAutofit/>
            </a:bodyPr>
            <a:lstStyle/>
            <a:p>
              <a:pPr marL="0" lvl="0" indent="0" algn="l" defTabSz="933450">
                <a:lnSpc>
                  <a:spcPct val="90000"/>
                </a:lnSpc>
                <a:spcBef>
                  <a:spcPct val="0"/>
                </a:spcBef>
                <a:spcAft>
                  <a:spcPct val="35000"/>
                </a:spcAft>
                <a:buFont typeface="Wingdings" panose="05000000000000000000" pitchFamily="2" charset="2"/>
                <a:buNone/>
              </a:pPr>
              <a:r>
                <a:rPr lang="zh-CN" altLang="en-US" dirty="0">
                  <a:solidFill>
                    <a:schemeClr val="tx1"/>
                  </a:solidFill>
                  <a:latin typeface="微软雅黑" panose="020B0503020204020204" pitchFamily="34" charset="-122"/>
                  <a:ea typeface="微软雅黑" panose="020B0503020204020204" pitchFamily="34" charset="-122"/>
                </a:rPr>
                <a:t>抢救呼吸、心搏骤停者生命的方法</a:t>
              </a:r>
            </a:p>
          </p:txBody>
        </p:sp>
        <p:sp>
          <p:nvSpPr>
            <p:cNvPr id="14" name="椭圆 13">
              <a:extLst>
                <a:ext uri="{FF2B5EF4-FFF2-40B4-BE49-F238E27FC236}">
                  <a16:creationId xmlns:a16="http://schemas.microsoft.com/office/drawing/2014/main" xmlns="" id="{D4053CD4-6BF3-4511-BFF6-DA6203FD812A}"/>
                </a:ext>
              </a:extLst>
            </p:cNvPr>
            <p:cNvSpPr/>
            <p:nvPr/>
          </p:nvSpPr>
          <p:spPr>
            <a:xfrm>
              <a:off x="2013056" y="1042821"/>
              <a:ext cx="664661" cy="664661"/>
            </a:xfrm>
            <a:prstGeom prst="ellipse">
              <a:avLst/>
            </a:pr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solidFill>
                  <a:schemeClr val="tx1">
                    <a:lumMod val="75000"/>
                    <a:lumOff val="25000"/>
                  </a:schemeClr>
                </a:solidFill>
              </a:endParaRPr>
            </a:p>
          </p:txBody>
        </p:sp>
        <p:sp>
          <p:nvSpPr>
            <p:cNvPr id="15" name="任意多边形: 形状 8">
              <a:extLst>
                <a:ext uri="{FF2B5EF4-FFF2-40B4-BE49-F238E27FC236}">
                  <a16:creationId xmlns:a16="http://schemas.microsoft.com/office/drawing/2014/main" xmlns="" id="{FDC1B5F9-782C-4489-B60E-036347638E47}"/>
                </a:ext>
              </a:extLst>
            </p:cNvPr>
            <p:cNvSpPr/>
            <p:nvPr/>
          </p:nvSpPr>
          <p:spPr>
            <a:xfrm>
              <a:off x="2650239" y="1907019"/>
              <a:ext cx="4873502" cy="531729"/>
            </a:xfrm>
            <a:custGeom>
              <a:avLst/>
              <a:gdLst>
                <a:gd name="connsiteX0" fmla="*/ 0 w 4873502"/>
                <a:gd name="connsiteY0" fmla="*/ 0 h 531729"/>
                <a:gd name="connsiteX1" fmla="*/ 4873502 w 4873502"/>
                <a:gd name="connsiteY1" fmla="*/ 0 h 531729"/>
                <a:gd name="connsiteX2" fmla="*/ 4873502 w 4873502"/>
                <a:gd name="connsiteY2" fmla="*/ 531729 h 531729"/>
                <a:gd name="connsiteX3" fmla="*/ 0 w 4873502"/>
                <a:gd name="connsiteY3" fmla="*/ 531729 h 531729"/>
                <a:gd name="connsiteX4" fmla="*/ 0 w 4873502"/>
                <a:gd name="connsiteY4" fmla="*/ 0 h 53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502" h="531729">
                  <a:moveTo>
                    <a:pt x="0" y="0"/>
                  </a:moveTo>
                  <a:lnTo>
                    <a:pt x="4873502" y="0"/>
                  </a:lnTo>
                  <a:lnTo>
                    <a:pt x="4873502" y="531729"/>
                  </a:lnTo>
                  <a:lnTo>
                    <a:pt x="0" y="531729"/>
                  </a:lnTo>
                  <a:lnTo>
                    <a:pt x="0" y="0"/>
                  </a:lnTo>
                  <a:close/>
                </a:path>
              </a:pathLst>
            </a:custGeom>
            <a:ln w="28575">
              <a:solidFill>
                <a:srgbClr val="C0000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22060" tIns="53340" rIns="53340" bIns="53340" numCol="1" spcCol="1270" anchor="ctr" anchorCtr="0">
              <a:noAutofit/>
            </a:bodyPr>
            <a:lstStyle/>
            <a:p>
              <a:pPr defTabSz="933450">
                <a:lnSpc>
                  <a:spcPct val="90000"/>
                </a:lnSpc>
                <a:spcBef>
                  <a:spcPct val="0"/>
                </a:spcBef>
                <a:spcAft>
                  <a:spcPct val="35000"/>
                </a:spcAft>
              </a:pPr>
              <a:r>
                <a:rPr lang="zh-CN" altLang="en-US" dirty="0">
                  <a:solidFill>
                    <a:schemeClr val="tx1"/>
                  </a:solidFill>
                  <a:latin typeface="微软雅黑" panose="020B0503020204020204" pitchFamily="34" charset="-122"/>
                  <a:ea typeface="微软雅黑" panose="020B0503020204020204" pitchFamily="34" charset="-122"/>
                </a:rPr>
                <a:t>通过徒手、应用辅助设备及药物</a:t>
              </a:r>
            </a:p>
          </p:txBody>
        </p:sp>
        <p:sp>
          <p:nvSpPr>
            <p:cNvPr id="16" name="椭圆 15">
              <a:extLst>
                <a:ext uri="{FF2B5EF4-FFF2-40B4-BE49-F238E27FC236}">
                  <a16:creationId xmlns:a16="http://schemas.microsoft.com/office/drawing/2014/main" xmlns="" id="{CFE6AF95-3718-463A-9C83-050231007299}"/>
                </a:ext>
              </a:extLst>
            </p:cNvPr>
            <p:cNvSpPr/>
            <p:nvPr/>
          </p:nvSpPr>
          <p:spPr>
            <a:xfrm>
              <a:off x="2317908" y="1840553"/>
              <a:ext cx="664661" cy="664661"/>
            </a:xfrm>
            <a:prstGeom prst="ellipse">
              <a:avLst/>
            </a:pr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任意多边形: 形状 10">
              <a:extLst>
                <a:ext uri="{FF2B5EF4-FFF2-40B4-BE49-F238E27FC236}">
                  <a16:creationId xmlns:a16="http://schemas.microsoft.com/office/drawing/2014/main" xmlns="" id="{CE2B2154-AACE-41E4-941A-6AC560454176}"/>
                </a:ext>
              </a:extLst>
            </p:cNvPr>
            <p:cNvSpPr/>
            <p:nvPr/>
          </p:nvSpPr>
          <p:spPr>
            <a:xfrm>
              <a:off x="2650239" y="2704751"/>
              <a:ext cx="4873502" cy="531729"/>
            </a:xfrm>
            <a:custGeom>
              <a:avLst/>
              <a:gdLst>
                <a:gd name="connsiteX0" fmla="*/ 0 w 4873502"/>
                <a:gd name="connsiteY0" fmla="*/ 0 h 531729"/>
                <a:gd name="connsiteX1" fmla="*/ 4873502 w 4873502"/>
                <a:gd name="connsiteY1" fmla="*/ 0 h 531729"/>
                <a:gd name="connsiteX2" fmla="*/ 4873502 w 4873502"/>
                <a:gd name="connsiteY2" fmla="*/ 531729 h 531729"/>
                <a:gd name="connsiteX3" fmla="*/ 0 w 4873502"/>
                <a:gd name="connsiteY3" fmla="*/ 531729 h 531729"/>
                <a:gd name="connsiteX4" fmla="*/ 0 w 4873502"/>
                <a:gd name="connsiteY4" fmla="*/ 0 h 53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502" h="531729">
                  <a:moveTo>
                    <a:pt x="0" y="0"/>
                  </a:moveTo>
                  <a:lnTo>
                    <a:pt x="4873502" y="0"/>
                  </a:lnTo>
                  <a:lnTo>
                    <a:pt x="4873502" y="531729"/>
                  </a:lnTo>
                  <a:lnTo>
                    <a:pt x="0" y="531729"/>
                  </a:lnTo>
                  <a:lnTo>
                    <a:pt x="0" y="0"/>
                  </a:lnTo>
                  <a:close/>
                </a:path>
              </a:pathLst>
            </a:custGeom>
            <a:ln w="28575">
              <a:solidFill>
                <a:srgbClr val="C0000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22060" tIns="53340" rIns="53340" bIns="53340" numCol="1" spcCol="1270" anchor="ctr" anchorCtr="0">
              <a:noAutofit/>
            </a:bodyPr>
            <a:lstStyle/>
            <a:p>
              <a:pPr lvl="0" indent="0" defTabSz="933450">
                <a:lnSpc>
                  <a:spcPct val="90000"/>
                </a:lnSpc>
                <a:spcBef>
                  <a:spcPct val="0"/>
                </a:spcBef>
                <a:spcAft>
                  <a:spcPct val="35000"/>
                </a:spcAft>
                <a:buFont typeface="Wingdings" panose="05000000000000000000" pitchFamily="2" charset="2"/>
                <a:buNone/>
              </a:pPr>
              <a:r>
                <a:rPr lang="zh-CN" altLang="en-US" dirty="0">
                  <a:solidFill>
                    <a:schemeClr val="tx1"/>
                  </a:solidFill>
                  <a:latin typeface="微软雅黑" panose="020B0503020204020204" pitchFamily="34" charset="-122"/>
                  <a:ea typeface="微软雅黑" panose="020B0503020204020204" pitchFamily="34" charset="-122"/>
                </a:rPr>
                <a:t>维持人工循环、呼吸和纠正心律失常</a:t>
              </a:r>
            </a:p>
          </p:txBody>
        </p:sp>
        <p:sp>
          <p:nvSpPr>
            <p:cNvPr id="18" name="椭圆 17">
              <a:extLst>
                <a:ext uri="{FF2B5EF4-FFF2-40B4-BE49-F238E27FC236}">
                  <a16:creationId xmlns:a16="http://schemas.microsoft.com/office/drawing/2014/main" xmlns="" id="{52970659-7338-453B-B9AB-30E6873D6537}"/>
                </a:ext>
              </a:extLst>
            </p:cNvPr>
            <p:cNvSpPr/>
            <p:nvPr/>
          </p:nvSpPr>
          <p:spPr>
            <a:xfrm>
              <a:off x="2317908" y="2638285"/>
              <a:ext cx="664661" cy="664661"/>
            </a:xfrm>
            <a:prstGeom prst="ellipse">
              <a:avLst/>
            </a:pr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9" name="任意多边形: 形状 12">
              <a:extLst>
                <a:ext uri="{FF2B5EF4-FFF2-40B4-BE49-F238E27FC236}">
                  <a16:creationId xmlns:a16="http://schemas.microsoft.com/office/drawing/2014/main" xmlns="" id="{D4E49915-0470-4336-BD30-7093CB149E38}"/>
                </a:ext>
              </a:extLst>
            </p:cNvPr>
            <p:cNvSpPr/>
            <p:nvPr/>
          </p:nvSpPr>
          <p:spPr>
            <a:xfrm>
              <a:off x="2345387" y="3502484"/>
              <a:ext cx="5178355" cy="531729"/>
            </a:xfrm>
            <a:custGeom>
              <a:avLst/>
              <a:gdLst>
                <a:gd name="connsiteX0" fmla="*/ 0 w 5178355"/>
                <a:gd name="connsiteY0" fmla="*/ 0 h 531729"/>
                <a:gd name="connsiteX1" fmla="*/ 5178355 w 5178355"/>
                <a:gd name="connsiteY1" fmla="*/ 0 h 531729"/>
                <a:gd name="connsiteX2" fmla="*/ 5178355 w 5178355"/>
                <a:gd name="connsiteY2" fmla="*/ 531729 h 531729"/>
                <a:gd name="connsiteX3" fmla="*/ 0 w 5178355"/>
                <a:gd name="connsiteY3" fmla="*/ 531729 h 531729"/>
                <a:gd name="connsiteX4" fmla="*/ 0 w 5178355"/>
                <a:gd name="connsiteY4" fmla="*/ 0 h 53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355" h="531729">
                  <a:moveTo>
                    <a:pt x="0" y="0"/>
                  </a:moveTo>
                  <a:lnTo>
                    <a:pt x="5178355" y="0"/>
                  </a:lnTo>
                  <a:lnTo>
                    <a:pt x="5178355" y="531729"/>
                  </a:lnTo>
                  <a:lnTo>
                    <a:pt x="0" y="531729"/>
                  </a:lnTo>
                  <a:lnTo>
                    <a:pt x="0" y="0"/>
                  </a:lnTo>
                  <a:close/>
                </a:path>
              </a:pathLst>
            </a:custGeom>
            <a:ln w="28575">
              <a:solidFill>
                <a:srgbClr val="C0000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22060" tIns="53340" rIns="53340" bIns="53340" numCol="1" spcCol="1270" anchor="ctr" anchorCtr="0">
              <a:noAutofit/>
            </a:bodyPr>
            <a:lstStyle/>
            <a:p>
              <a:pPr lvl="0" indent="0" defTabSz="933450">
                <a:lnSpc>
                  <a:spcPct val="90000"/>
                </a:lnSpc>
                <a:spcBef>
                  <a:spcPct val="0"/>
                </a:spcBef>
                <a:spcAft>
                  <a:spcPct val="35000"/>
                </a:spcAft>
                <a:buFont typeface="Wingdings" panose="05000000000000000000" pitchFamily="2" charset="2"/>
                <a:buNone/>
              </a:pPr>
              <a:r>
                <a:rPr lang="zh-CN" altLang="en-US" dirty="0">
                  <a:solidFill>
                    <a:schemeClr val="tx1"/>
                  </a:solidFill>
                  <a:latin typeface="微软雅黑" panose="020B0503020204020204" pitchFamily="34" charset="-122"/>
                  <a:ea typeface="微软雅黑" panose="020B0503020204020204" pitchFamily="34" charset="-122"/>
                </a:rPr>
                <a:t>重点：徒手心肺复苏 </a:t>
              </a:r>
            </a:p>
          </p:txBody>
        </p:sp>
        <p:sp>
          <p:nvSpPr>
            <p:cNvPr id="20" name="椭圆 19">
              <a:extLst>
                <a:ext uri="{FF2B5EF4-FFF2-40B4-BE49-F238E27FC236}">
                  <a16:creationId xmlns:a16="http://schemas.microsoft.com/office/drawing/2014/main" xmlns="" id="{280D9179-659F-4272-960C-A90E3A2D1F78}"/>
                </a:ext>
              </a:extLst>
            </p:cNvPr>
            <p:cNvSpPr/>
            <p:nvPr/>
          </p:nvSpPr>
          <p:spPr>
            <a:xfrm>
              <a:off x="2013056" y="3436018"/>
              <a:ext cx="664661" cy="664661"/>
            </a:xfrm>
            <a:prstGeom prst="ellipse">
              <a:avLst/>
            </a:pr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solidFill>
                  <a:schemeClr val="tx1">
                    <a:lumMod val="75000"/>
                    <a:lumOff val="25000"/>
                  </a:schemeClr>
                </a:solidFill>
              </a:endParaRPr>
            </a:p>
          </p:txBody>
        </p:sp>
      </p:grpSp>
      <p:pic>
        <p:nvPicPr>
          <p:cNvPr id="22" name="图片 21">
            <a:extLst>
              <a:ext uri="{FF2B5EF4-FFF2-40B4-BE49-F238E27FC236}">
                <a16:creationId xmlns:a16="http://schemas.microsoft.com/office/drawing/2014/main" xmlns="" id="{28E10C70-3C5E-4B69-862B-15338FF408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32720069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707886"/>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现场成人心肺复苏操作流程</a:t>
            </a:r>
            <a:endParaRPr lang="zh-CN" altLang="en-US" dirty="0"/>
          </a:p>
          <a:p>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 name="矩形 1"/>
          <p:cNvSpPr/>
          <p:nvPr/>
        </p:nvSpPr>
        <p:spPr>
          <a:xfrm>
            <a:off x="2824679" y="2296155"/>
            <a:ext cx="184731" cy="369332"/>
          </a:xfrm>
          <a:prstGeom prst="rect">
            <a:avLst/>
          </a:prstGeom>
        </p:spPr>
        <p:txBody>
          <a:bodyPr wrap="none">
            <a:spAutoFit/>
          </a:bodyPr>
          <a:lstStyle/>
          <a:p>
            <a:endParaRPr lang="zh-CN" altLang="en-US" dirty="0"/>
          </a:p>
        </p:txBody>
      </p:sp>
      <p:graphicFrame>
        <p:nvGraphicFramePr>
          <p:cNvPr id="21" name="图示 20">
            <a:extLst>
              <a:ext uri="{FF2B5EF4-FFF2-40B4-BE49-F238E27FC236}">
                <a16:creationId xmlns:a16="http://schemas.microsoft.com/office/drawing/2014/main" xmlns="" id="{F0C65F7F-8D58-4BC3-A5F5-C2980D14950A}"/>
              </a:ext>
            </a:extLst>
          </p:cNvPr>
          <p:cNvGraphicFramePr/>
          <p:nvPr>
            <p:extLst>
              <p:ext uri="{D42A27DB-BD31-4B8C-83A1-F6EECF244321}">
                <p14:modId xmlns:p14="http://schemas.microsoft.com/office/powerpoint/2010/main" val="3443249803"/>
              </p:ext>
            </p:extLst>
          </p:nvPr>
        </p:nvGraphicFramePr>
        <p:xfrm>
          <a:off x="1543785" y="815273"/>
          <a:ext cx="6056430" cy="3047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2" name="组合 21">
            <a:extLst>
              <a:ext uri="{FF2B5EF4-FFF2-40B4-BE49-F238E27FC236}">
                <a16:creationId xmlns:a16="http://schemas.microsoft.com/office/drawing/2014/main" xmlns="" id="{8A302A50-C814-4CC1-92D5-D61FC8C193C9}"/>
              </a:ext>
            </a:extLst>
          </p:cNvPr>
          <p:cNvGrpSpPr>
            <a:grpSpLocks/>
          </p:cNvGrpSpPr>
          <p:nvPr/>
        </p:nvGrpSpPr>
        <p:grpSpPr bwMode="auto">
          <a:xfrm>
            <a:off x="3542109" y="3830137"/>
            <a:ext cx="2059781" cy="919163"/>
            <a:chOff x="3319699" y="3134096"/>
            <a:chExt cx="1046249" cy="1222368"/>
          </a:xfrm>
        </p:grpSpPr>
        <p:sp>
          <p:nvSpPr>
            <p:cNvPr id="23" name="任意多边形 50">
              <a:extLst>
                <a:ext uri="{FF2B5EF4-FFF2-40B4-BE49-F238E27FC236}">
                  <a16:creationId xmlns:a16="http://schemas.microsoft.com/office/drawing/2014/main" xmlns="" id="{95FCCD68-FC4A-4FA7-B998-799289E0E10E}"/>
                </a:ext>
              </a:extLst>
            </p:cNvPr>
            <p:cNvSpPr>
              <a:spLocks noChangeArrowheads="1"/>
            </p:cNvSpPr>
            <p:nvPr/>
          </p:nvSpPr>
          <p:spPr bwMode="auto">
            <a:xfrm>
              <a:off x="3319699" y="3134096"/>
              <a:ext cx="1046249" cy="1222368"/>
            </a:xfrm>
            <a:custGeom>
              <a:avLst/>
              <a:gdLst>
                <a:gd name="T0" fmla="*/ 0 w 1221940"/>
                <a:gd name="T1" fmla="*/ 0 h 1221940"/>
                <a:gd name="T2" fmla="*/ 54796 w 1221940"/>
                <a:gd name="T3" fmla="*/ 0 h 1221940"/>
                <a:gd name="T4" fmla="*/ 54796 w 1221940"/>
                <a:gd name="T5" fmla="*/ 1230529 h 1221940"/>
                <a:gd name="T6" fmla="*/ 0 w 1221940"/>
                <a:gd name="T7" fmla="*/ 1230529 h 1221940"/>
                <a:gd name="T8" fmla="*/ 0 w 1221940"/>
                <a:gd name="T9" fmla="*/ 0 h 1221940"/>
                <a:gd name="T10" fmla="*/ 0 60000 65536"/>
                <a:gd name="T11" fmla="*/ 0 60000 65536"/>
                <a:gd name="T12" fmla="*/ 0 60000 65536"/>
                <a:gd name="T13" fmla="*/ 0 60000 65536"/>
                <a:gd name="T14" fmla="*/ 0 60000 65536"/>
                <a:gd name="T15" fmla="*/ 0 w 1221940"/>
                <a:gd name="T16" fmla="*/ 0 h 1221940"/>
                <a:gd name="T17" fmla="*/ 1221940 w 1221940"/>
                <a:gd name="T18" fmla="*/ 1221940 h 1221940"/>
              </a:gdLst>
              <a:ahLst/>
              <a:cxnLst>
                <a:cxn ang="T10">
                  <a:pos x="T0" y="T1"/>
                </a:cxn>
                <a:cxn ang="T11">
                  <a:pos x="T2" y="T3"/>
                </a:cxn>
                <a:cxn ang="T12">
                  <a:pos x="T4" y="T5"/>
                </a:cxn>
                <a:cxn ang="T13">
                  <a:pos x="T6" y="T7"/>
                </a:cxn>
                <a:cxn ang="T14">
                  <a:pos x="T8" y="T9"/>
                </a:cxn>
              </a:cxnLst>
              <a:rect l="T15" t="T16" r="T17" b="T18"/>
              <a:pathLst>
                <a:path w="1221940" h="1221940">
                  <a:moveTo>
                    <a:pt x="0" y="0"/>
                  </a:moveTo>
                  <a:lnTo>
                    <a:pt x="1221940" y="0"/>
                  </a:lnTo>
                  <a:lnTo>
                    <a:pt x="1221940" y="1221940"/>
                  </a:lnTo>
                  <a:lnTo>
                    <a:pt x="0" y="1221940"/>
                  </a:lnTo>
                  <a:lnTo>
                    <a:pt x="0" y="0"/>
                  </a:lnTo>
                  <a:close/>
                </a:path>
              </a:pathLst>
            </a:custGeom>
            <a:blipFill dpi="0" rotWithShape="1">
              <a:blip r:embed="rId10"/>
              <a:srcRect/>
              <a:stretch>
                <a:fillRect/>
              </a:stretch>
            </a:blipFill>
            <a:ln w="25400">
              <a:solidFill>
                <a:srgbClr val="FFFFFF"/>
              </a:solidFill>
              <a:miter lim="800000"/>
              <a:headEnd/>
              <a:tailEnd/>
            </a:ln>
          </p:spPr>
          <p:txBody>
            <a:bodyPr lIns="28575" tIns="28575" rIns="28575" bIns="28575" anchor="ctr"/>
            <a:lstStyle>
              <a:lvl1pPr defTabSz="444500">
                <a:defRPr sz="2800" b="1">
                  <a:solidFill>
                    <a:schemeClr val="tx1"/>
                  </a:solidFill>
                  <a:latin typeface="Arial" panose="020B0604020202020204" pitchFamily="34" charset="0"/>
                  <a:ea typeface="微软雅黑" panose="020B0503020204020204" pitchFamily="34" charset="-122"/>
                </a:defRPr>
              </a:lvl1pPr>
              <a:lvl2pPr defTabSz="444500">
                <a:defRPr sz="2800" b="1">
                  <a:solidFill>
                    <a:schemeClr val="tx1"/>
                  </a:solidFill>
                  <a:latin typeface="Arial" panose="020B0604020202020204" pitchFamily="34" charset="0"/>
                  <a:ea typeface="微软雅黑" panose="020B0503020204020204" pitchFamily="34" charset="-122"/>
                </a:defRPr>
              </a:lvl2pPr>
              <a:lvl3pPr defTabSz="444500">
                <a:defRPr sz="2800" b="1">
                  <a:solidFill>
                    <a:schemeClr val="tx1"/>
                  </a:solidFill>
                  <a:latin typeface="Arial" panose="020B0604020202020204" pitchFamily="34" charset="0"/>
                  <a:ea typeface="微软雅黑" panose="020B0503020204020204" pitchFamily="34" charset="-122"/>
                </a:defRPr>
              </a:lvl3pPr>
              <a:lvl4pPr defTabSz="444500">
                <a:defRPr sz="2800" b="1">
                  <a:solidFill>
                    <a:schemeClr val="tx1"/>
                  </a:solidFill>
                  <a:latin typeface="Arial" panose="020B0604020202020204" pitchFamily="34" charset="0"/>
                  <a:ea typeface="微软雅黑" panose="020B0503020204020204" pitchFamily="34" charset="-122"/>
                </a:defRPr>
              </a:lvl4pPr>
              <a:lvl5pPr defTabSz="444500">
                <a:defRPr sz="2800" b="1">
                  <a:solidFill>
                    <a:schemeClr val="tx1"/>
                  </a:solidFill>
                  <a:latin typeface="Arial" panose="020B0604020202020204" pitchFamily="34" charset="0"/>
                  <a:ea typeface="微软雅黑" panose="020B0503020204020204" pitchFamily="34" charset="-122"/>
                </a:defRPr>
              </a:lvl5pPr>
              <a:lvl6pPr defTabSz="44450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6pPr>
              <a:lvl7pPr defTabSz="44450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7pPr>
              <a:lvl8pPr defTabSz="44450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8pPr>
              <a:lvl9pPr defTabSz="44450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9pPr>
            </a:lstStyle>
            <a:p>
              <a:pPr algn="ctr">
                <a:lnSpc>
                  <a:spcPct val="90000"/>
                </a:lnSpc>
                <a:spcAft>
                  <a:spcPct val="35000"/>
                </a:spcAft>
              </a:pPr>
              <a:r>
                <a:rPr lang="en-US" altLang="zh-CN" sz="750" b="0">
                  <a:solidFill>
                    <a:srgbClr val="FFFFFF"/>
                  </a:solidFill>
                  <a:latin typeface="Calibri" panose="020F0502020204030204" pitchFamily="34" charset="0"/>
                </a:rPr>
                <a:t> </a:t>
              </a:r>
            </a:p>
          </p:txBody>
        </p:sp>
        <p:sp>
          <p:nvSpPr>
            <p:cNvPr id="25" name="Rectangle 19">
              <a:extLst>
                <a:ext uri="{FF2B5EF4-FFF2-40B4-BE49-F238E27FC236}">
                  <a16:creationId xmlns:a16="http://schemas.microsoft.com/office/drawing/2014/main" xmlns="" id="{51AE83C9-C445-4D1A-B7CD-FB4D8F2F4FCA}"/>
                </a:ext>
              </a:extLst>
            </p:cNvPr>
            <p:cNvSpPr>
              <a:spLocks noChangeArrowheads="1"/>
            </p:cNvSpPr>
            <p:nvPr/>
          </p:nvSpPr>
          <p:spPr bwMode="auto">
            <a:xfrm>
              <a:off x="3346914" y="3246176"/>
              <a:ext cx="928694" cy="104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altLang="zh-CN" sz="4500" dirty="0">
                  <a:solidFill>
                    <a:schemeClr val="bg1"/>
                  </a:solidFill>
                </a:rPr>
                <a:t>C-A-B</a:t>
              </a:r>
              <a:endParaRPr lang="zh-CN" altLang="en-US" sz="4500" dirty="0">
                <a:solidFill>
                  <a:schemeClr val="bg1"/>
                </a:solidFill>
              </a:endParaRPr>
            </a:p>
          </p:txBody>
        </p:sp>
      </p:grpSp>
      <p:pic>
        <p:nvPicPr>
          <p:cNvPr id="13" name="图片 12">
            <a:extLst>
              <a:ext uri="{FF2B5EF4-FFF2-40B4-BE49-F238E27FC236}">
                <a16:creationId xmlns:a16="http://schemas.microsoft.com/office/drawing/2014/main" xmlns="" id="{97A81803-03F4-4F9D-834D-98623650500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382976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评估环境</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内容占位符 4">
            <a:extLst>
              <a:ext uri="{FF2B5EF4-FFF2-40B4-BE49-F238E27FC236}">
                <a16:creationId xmlns:a16="http://schemas.microsoft.com/office/drawing/2014/main" xmlns="" id="{45E948CA-2FA4-4B47-8197-016DECD4BE2C}"/>
              </a:ext>
            </a:extLst>
          </p:cNvPr>
          <p:cNvSpPr/>
          <p:nvPr/>
        </p:nvSpPr>
        <p:spPr bwMode="auto">
          <a:xfrm>
            <a:off x="2806585" y="1608634"/>
            <a:ext cx="3530827" cy="918120"/>
          </a:xfrm>
          <a:prstGeom prst="rect">
            <a:avLst/>
          </a:prstGeom>
          <a:noFill/>
          <a:ln w="57150">
            <a:noFill/>
            <a:miter lim="800000"/>
          </a:ln>
        </p:spPr>
        <p:txBody>
          <a:bodyPr/>
          <a:lstStyle/>
          <a:p>
            <a:pPr marL="478631" indent="-342900">
              <a:lnSpc>
                <a:spcPct val="120000"/>
              </a:lnSpc>
              <a:spcBef>
                <a:spcPts val="450"/>
              </a:spcBef>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判断现场环境是否安全</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pPr marL="478631" indent="-342900">
              <a:lnSpc>
                <a:spcPct val="120000"/>
              </a:lnSpc>
              <a:spcBef>
                <a:spcPts val="450"/>
              </a:spcBef>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采取自我防护的措施</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内容占位符 4">
            <a:extLst>
              <a:ext uri="{FF2B5EF4-FFF2-40B4-BE49-F238E27FC236}">
                <a16:creationId xmlns:a16="http://schemas.microsoft.com/office/drawing/2014/main" xmlns="" id="{45E948CA-2FA4-4B47-8197-016DECD4BE2C}"/>
              </a:ext>
            </a:extLst>
          </p:cNvPr>
          <p:cNvSpPr/>
          <p:nvPr/>
        </p:nvSpPr>
        <p:spPr bwMode="auto">
          <a:xfrm>
            <a:off x="1367819" y="3075806"/>
            <a:ext cx="6408360" cy="587338"/>
          </a:xfrm>
          <a:prstGeom prst="rect">
            <a:avLst/>
          </a:prstGeom>
          <a:solidFill>
            <a:srgbClr val="C00000"/>
          </a:solidFill>
          <a:ln w="57150">
            <a:noFill/>
            <a:miter lim="800000"/>
          </a:ln>
        </p:spPr>
        <p:txBody>
          <a:bodyPr/>
          <a:lstStyle/>
          <a:p>
            <a:pPr algn="ctr">
              <a:lnSpc>
                <a:spcPct val="120000"/>
              </a:lnSpc>
              <a:spcBef>
                <a:spcPts val="1350"/>
              </a:spcBef>
              <a:defRPr/>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在确保安全和做好防护的前提下进行救护</a:t>
            </a:r>
          </a:p>
        </p:txBody>
      </p:sp>
      <p:pic>
        <p:nvPicPr>
          <p:cNvPr id="10" name="图片 9">
            <a:extLst>
              <a:ext uri="{FF2B5EF4-FFF2-40B4-BE49-F238E27FC236}">
                <a16:creationId xmlns:a16="http://schemas.microsoft.com/office/drawing/2014/main" xmlns="" id="{821E83AD-FEB3-4893-ADEF-B7D48356E6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333222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判断意识</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Rectangle 15">
            <a:extLst>
              <a:ext uri="{FF2B5EF4-FFF2-40B4-BE49-F238E27FC236}">
                <a16:creationId xmlns:a16="http://schemas.microsoft.com/office/drawing/2014/main" xmlns="" id="{885B7161-1B74-404E-9A08-7D7862BD11B6}"/>
              </a:ext>
            </a:extLst>
          </p:cNvPr>
          <p:cNvSpPr>
            <a:spLocks noChangeArrowheads="1"/>
          </p:cNvSpPr>
          <p:nvPr/>
        </p:nvSpPr>
        <p:spPr bwMode="auto">
          <a:xfrm>
            <a:off x="1215577" y="1973711"/>
            <a:ext cx="6624736" cy="485775"/>
          </a:xfrm>
          <a:prstGeom prst="rect">
            <a:avLst/>
          </a:prstGeom>
          <a:noFill/>
          <a:ln w="9525">
            <a:solidFill>
              <a:schemeClr val="bg1"/>
            </a:solidFill>
            <a:miter lim="800000"/>
          </a:ln>
        </p:spPr>
        <p:txBody>
          <a:bodyPr/>
          <a:lstStyle/>
          <a:p>
            <a:pPr marL="478631" indent="-342900">
              <a:lnSpc>
                <a:spcPct val="120000"/>
              </a:lnSpc>
              <a:spcBef>
                <a:spcPts val="450"/>
              </a:spcBef>
              <a:buFont typeface="Wingdings" panose="05000000000000000000" pitchFamily="2" charset="2"/>
              <a:buChar char="Ø"/>
              <a:defRPr/>
            </a:pP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xmlns="" id="{2E6B5CB9-9224-4E62-8FA4-55AD47EDA9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0687" y="1783235"/>
            <a:ext cx="3762624" cy="2660723"/>
          </a:xfrm>
          <a:prstGeom prst="rect">
            <a:avLst/>
          </a:prstGeom>
        </p:spPr>
      </p:pic>
      <p:pic>
        <p:nvPicPr>
          <p:cNvPr id="11" name="图片 10">
            <a:extLst>
              <a:ext uri="{FF2B5EF4-FFF2-40B4-BE49-F238E27FC236}">
                <a16:creationId xmlns:a16="http://schemas.microsoft.com/office/drawing/2014/main" xmlns="" id="{B8EEAAF1-C23D-48E7-992C-2EFAEECA8A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0" name="Rectangle 15">
            <a:extLst>
              <a:ext uri="{FF2B5EF4-FFF2-40B4-BE49-F238E27FC236}">
                <a16:creationId xmlns:a16="http://schemas.microsoft.com/office/drawing/2014/main" xmlns="" id="{2CE0D9C8-4013-4E87-8C0E-1F53B4F1462A}"/>
              </a:ext>
            </a:extLst>
          </p:cNvPr>
          <p:cNvSpPr>
            <a:spLocks noChangeArrowheads="1"/>
          </p:cNvSpPr>
          <p:nvPr/>
        </p:nvSpPr>
        <p:spPr bwMode="auto">
          <a:xfrm>
            <a:off x="1112337" y="915567"/>
            <a:ext cx="6916047" cy="1152127"/>
          </a:xfrm>
          <a:prstGeom prst="rect">
            <a:avLst/>
          </a:prstGeom>
          <a:noFill/>
          <a:ln w="9525">
            <a:solidFill>
              <a:schemeClr val="bg1"/>
            </a:solidFill>
            <a:miter lim="800000"/>
          </a:ln>
        </p:spPr>
        <p:txBody>
          <a:bodyPr/>
          <a:lstStyle/>
          <a:p>
            <a:pPr marL="478631" indent="-342900">
              <a:lnSpc>
                <a:spcPct val="12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轻拍患者双肩，并在两侧耳边大声呼叫</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“先生（女士），您怎么啦？快醒醒！”</a:t>
            </a:r>
            <a:endParaRPr lang="en-US" altLang="zh-CN"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5971198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7">
            <a:extLst>
              <a:ext uri="{FF2B5EF4-FFF2-40B4-BE49-F238E27FC236}">
                <a16:creationId xmlns:a16="http://schemas.microsoft.com/office/drawing/2014/main" xmlns="" id="{B52BD15E-6475-4BFC-B5B1-8DBB4116A6A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382"/>
          <a:stretch/>
        </p:blipFill>
        <p:spPr bwMode="auto">
          <a:xfrm>
            <a:off x="2028543" y="2283718"/>
            <a:ext cx="4604035"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检查呼吸</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Rectangle 15">
            <a:extLst>
              <a:ext uri="{FF2B5EF4-FFF2-40B4-BE49-F238E27FC236}">
                <a16:creationId xmlns:a16="http://schemas.microsoft.com/office/drawing/2014/main" xmlns="" id="{885B7161-1B74-404E-9A08-7D7862BD11B6}"/>
              </a:ext>
            </a:extLst>
          </p:cNvPr>
          <p:cNvSpPr>
            <a:spLocks noChangeArrowheads="1"/>
          </p:cNvSpPr>
          <p:nvPr/>
        </p:nvSpPr>
        <p:spPr bwMode="auto">
          <a:xfrm>
            <a:off x="1112337" y="915567"/>
            <a:ext cx="6916047" cy="1152127"/>
          </a:xfrm>
          <a:prstGeom prst="rect">
            <a:avLst/>
          </a:prstGeom>
          <a:noFill/>
          <a:ln w="9525">
            <a:solidFill>
              <a:schemeClr val="bg1"/>
            </a:solidFill>
            <a:miter lim="800000"/>
          </a:ln>
        </p:spPr>
        <p:txBody>
          <a:bodyPr/>
          <a:lstStyle/>
          <a:p>
            <a:pPr marL="478631" indent="-342900">
              <a:lnSpc>
                <a:spcPct val="12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如果患者无意识，用“听、看、感觉”的方法判断患者有无呼吸，检查时间约</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秒</a:t>
            </a:r>
            <a:endParaRPr lang="en-US" altLang="zh-CN" dirty="0">
              <a:latin typeface="微软雅黑" panose="020B0503020204020204" pitchFamily="34" charset="-122"/>
              <a:ea typeface="微软雅黑" panose="020B0503020204020204" pitchFamily="34" charset="-122"/>
            </a:endParaRPr>
          </a:p>
          <a:p>
            <a:pPr marL="478631" indent="-342900">
              <a:lnSpc>
                <a:spcPct val="12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如患者脸朝下（俯卧位），应将其翻转为仰卧位，再检查呼吸</a:t>
            </a:r>
          </a:p>
        </p:txBody>
      </p:sp>
      <p:pic>
        <p:nvPicPr>
          <p:cNvPr id="10" name="图片 9">
            <a:extLst>
              <a:ext uri="{FF2B5EF4-FFF2-40B4-BE49-F238E27FC236}">
                <a16:creationId xmlns:a16="http://schemas.microsoft.com/office/drawing/2014/main" xmlns="" id="{1F3BE14D-8B4F-4C6E-B7EB-6F867DDA40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380094111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10.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1.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2.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3.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4.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5.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6.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7.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8.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9.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0.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1.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2.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3.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4.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5.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6.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7.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8.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9.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0.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4.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5.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6.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7.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8.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9.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4E3B30"/>
      </a:dk2>
      <a:lt2>
        <a:srgbClr val="7F7F7F"/>
      </a:lt2>
      <a:accent1>
        <a:srgbClr val="C00000"/>
      </a:accent1>
      <a:accent2>
        <a:srgbClr val="7F7F7F"/>
      </a:accent2>
      <a:accent3>
        <a:srgbClr val="C00000"/>
      </a:accent3>
      <a:accent4>
        <a:srgbClr val="7F7F7F"/>
      </a:accent4>
      <a:accent5>
        <a:srgbClr val="C00000"/>
      </a:accent5>
      <a:accent6>
        <a:srgbClr val="7F7F7F"/>
      </a:accent6>
      <a:hlink>
        <a:srgbClr val="AD1F1F"/>
      </a:hlink>
      <a:folHlink>
        <a:srgbClr val="FFC42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1633</TotalTime>
  <Words>1175</Words>
  <Application>Microsoft Office PowerPoint</Application>
  <PresentationFormat>全屏显示(16:9)</PresentationFormat>
  <Paragraphs>204</Paragraphs>
  <Slides>29</Slides>
  <Notes>29</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zxh</cp:lastModifiedBy>
  <cp:revision>630</cp:revision>
  <cp:lastPrinted>2020-08-24T14:57:00Z</cp:lastPrinted>
  <dcterms:created xsi:type="dcterms:W3CDTF">2014-11-09T01:07:00Z</dcterms:created>
  <dcterms:modified xsi:type="dcterms:W3CDTF">2021-06-28T08:51:09Z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_WM_TEMPLATE_OUTLINE_ID">
    <vt:lpwstr>7</vt:lpwstr>
  </property>
  <property fmtid="{D5CDD505-2E9C-101B-9397-08002B2CF9AE}" pid="3" name="KSO_WM_TEMPLATE_TOPIC_ID">
    <vt:lpwstr>2806049</vt:lpwstr>
  </property>
  <property fmtid="{D5CDD505-2E9C-101B-9397-08002B2CF9AE}" pid="4" name="KSOProductBuildVer">
    <vt:lpwstr>2052-11.1.0.10132</vt:lpwstr>
  </property>
  <property fmtid="{D5CDD505-2E9C-101B-9397-08002B2CF9AE}" pid="5" name="KSORubyTemplateID">
    <vt:lpwstr>2</vt:lpwstr>
  </property>
</Properties>
</file>